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61" r:id="rId3"/>
    <p:sldId id="267" r:id="rId4"/>
    <p:sldId id="275" r:id="rId5"/>
    <p:sldId id="276" r:id="rId6"/>
    <p:sldId id="286" r:id="rId7"/>
    <p:sldId id="287" r:id="rId8"/>
    <p:sldId id="288" r:id="rId9"/>
    <p:sldId id="289" r:id="rId10"/>
    <p:sldId id="351" r:id="rId11"/>
    <p:sldId id="352" r:id="rId12"/>
    <p:sldId id="312" r:id="rId13"/>
    <p:sldId id="313" r:id="rId14"/>
    <p:sldId id="314" r:id="rId15"/>
    <p:sldId id="353" r:id="rId16"/>
    <p:sldId id="317" r:id="rId17"/>
    <p:sldId id="318" r:id="rId18"/>
    <p:sldId id="320" r:id="rId19"/>
    <p:sldId id="321"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27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9" autoAdjust="0"/>
    <p:restoredTop sz="94660"/>
  </p:normalViewPr>
  <p:slideViewPr>
    <p:cSldViewPr>
      <p:cViewPr varScale="1">
        <p:scale>
          <a:sx n="70" d="100"/>
          <a:sy n="70" d="100"/>
        </p:scale>
        <p:origin x="13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4E61437-E4C0-4E79-AB36-00B7759EE293}" type="slidenum">
              <a:rPr lang="en-US"/>
              <a:pPr/>
              <a:t>‹#›</a:t>
            </a:fld>
            <a:endParaRPr lang="en-US"/>
          </a:p>
        </p:txBody>
      </p:sp>
    </p:spTree>
    <p:extLst>
      <p:ext uri="{BB962C8B-B14F-4D97-AF65-F5344CB8AC3E}">
        <p14:creationId xmlns:p14="http://schemas.microsoft.com/office/powerpoint/2010/main" val="271936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94B926-2321-44B9-9991-CB99075974B0}" type="slidenum">
              <a:rPr lang="en-US"/>
              <a:pPr/>
              <a:t>‹#›</a:t>
            </a:fld>
            <a:endParaRPr lang="en-US"/>
          </a:p>
        </p:txBody>
      </p:sp>
    </p:spTree>
    <p:extLst>
      <p:ext uri="{BB962C8B-B14F-4D97-AF65-F5344CB8AC3E}">
        <p14:creationId xmlns:p14="http://schemas.microsoft.com/office/powerpoint/2010/main" val="2051646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EC52AD92-767B-482A-9A83-9A3EAD1F2643}" type="slidenum">
              <a:rPr lang="ar-SA" smtClean="0"/>
              <a:pPr/>
              <a:t>24</a:t>
            </a:fld>
            <a:endParaRPr lang="en-US">
              <a:cs typeface="+mn-cs"/>
            </a:endParaRPr>
          </a:p>
        </p:txBody>
      </p:sp>
    </p:spTree>
    <p:extLst>
      <p:ext uri="{BB962C8B-B14F-4D97-AF65-F5344CB8AC3E}">
        <p14:creationId xmlns:p14="http://schemas.microsoft.com/office/powerpoint/2010/main" val="300146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EC52AD92-767B-482A-9A83-9A3EAD1F2643}" type="slidenum">
              <a:rPr lang="ar-SA" smtClean="0"/>
              <a:pPr/>
              <a:t>30</a:t>
            </a:fld>
            <a:endParaRPr lang="en-US">
              <a:cs typeface="+mn-cs"/>
            </a:endParaRPr>
          </a:p>
        </p:txBody>
      </p:sp>
    </p:spTree>
    <p:extLst>
      <p:ext uri="{BB962C8B-B14F-4D97-AF65-F5344CB8AC3E}">
        <p14:creationId xmlns:p14="http://schemas.microsoft.com/office/powerpoint/2010/main" val="409929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EC52AD92-767B-482A-9A83-9A3EAD1F2643}" type="slidenum">
              <a:rPr lang="ar-SA" smtClean="0"/>
              <a:pPr/>
              <a:t>45</a:t>
            </a:fld>
            <a:endParaRPr lang="en-US">
              <a:cs typeface="+mn-cs"/>
            </a:endParaRPr>
          </a:p>
        </p:txBody>
      </p:sp>
    </p:spTree>
    <p:extLst>
      <p:ext uri="{BB962C8B-B14F-4D97-AF65-F5344CB8AC3E}">
        <p14:creationId xmlns:p14="http://schemas.microsoft.com/office/powerpoint/2010/main" val="69850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fld id="{9A02E8CB-571D-4D67-AD6C-1FAE7AA4C043}" type="slidenum">
              <a:rPr lang="en-US" sz="1200">
                <a:latin typeface="Times" panose="02020603050405020304" pitchFamily="18" charset="0"/>
              </a:rPr>
              <a:pPr/>
              <a:t>46</a:t>
            </a:fld>
            <a:endParaRPr lang="en-US" sz="1200">
              <a:latin typeface="Times"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4719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A26C57D2-1C09-4ADD-B231-9C233CB84529}" type="slidenum">
              <a:rPr lang="en-US"/>
              <a:pPr/>
              <a:t>‹#›</a:t>
            </a:fld>
            <a:endParaRPr lang="en-US"/>
          </a:p>
        </p:txBody>
      </p:sp>
    </p:spTree>
    <p:extLst>
      <p:ext uri="{BB962C8B-B14F-4D97-AF65-F5344CB8AC3E}">
        <p14:creationId xmlns:p14="http://schemas.microsoft.com/office/powerpoint/2010/main" val="240489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E88CE9FC-0628-4013-A5D2-578DA5F5BD60}" type="slidenum">
              <a:rPr lang="en-US"/>
              <a:pPr/>
              <a:t>‹#›</a:t>
            </a:fld>
            <a:endParaRPr lang="en-US"/>
          </a:p>
        </p:txBody>
      </p:sp>
    </p:spTree>
    <p:extLst>
      <p:ext uri="{BB962C8B-B14F-4D97-AF65-F5344CB8AC3E}">
        <p14:creationId xmlns:p14="http://schemas.microsoft.com/office/powerpoint/2010/main" val="291932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E9F4A6C8-FC42-4AE8-8BA6-752E88FD3ADA}" type="slidenum">
              <a:rPr lang="en-US"/>
              <a:pPr/>
              <a:t>‹#›</a:t>
            </a:fld>
            <a:endParaRPr lang="en-US"/>
          </a:p>
        </p:txBody>
      </p:sp>
    </p:spTree>
    <p:extLst>
      <p:ext uri="{BB962C8B-B14F-4D97-AF65-F5344CB8AC3E}">
        <p14:creationId xmlns:p14="http://schemas.microsoft.com/office/powerpoint/2010/main" val="158389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Y"/>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a:xfrm>
            <a:off x="457200" y="6245225"/>
            <a:ext cx="2133600" cy="47625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5225"/>
            <a:ext cx="2133600" cy="476250"/>
          </a:xfrm>
        </p:spPr>
        <p:txBody>
          <a:bodyPr/>
          <a:lstStyle>
            <a:lvl1pPr>
              <a:defRPr/>
            </a:lvl1pPr>
          </a:lstStyle>
          <a:p>
            <a:fld id="{B4E8275E-CB2E-408A-9ABF-FCD69F0B54F9}" type="slidenum">
              <a:rPr lang="en-US"/>
              <a:pPr/>
              <a:t>‹#›</a:t>
            </a:fld>
            <a:endParaRPr lang="en-US"/>
          </a:p>
        </p:txBody>
      </p:sp>
    </p:spTree>
    <p:extLst>
      <p:ext uri="{BB962C8B-B14F-4D97-AF65-F5344CB8AC3E}">
        <p14:creationId xmlns:p14="http://schemas.microsoft.com/office/powerpoint/2010/main" val="382296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Y"/>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محتوى 4"/>
          <p:cNvSpPr>
            <a:spLocks noGrp="1"/>
          </p:cNvSpPr>
          <p:nvPr>
            <p:ph sz="quarter" idx="3"/>
          </p:nvPr>
        </p:nvSpPr>
        <p:spPr>
          <a:xfrm>
            <a:off x="4648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اريخ 5"/>
          <p:cNvSpPr>
            <a:spLocks noGrp="1"/>
          </p:cNvSpPr>
          <p:nvPr>
            <p:ph type="dt" sz="half" idx="10"/>
          </p:nvPr>
        </p:nvSpPr>
        <p:spPr>
          <a:xfrm>
            <a:off x="457200" y="6245225"/>
            <a:ext cx="2133600" cy="476250"/>
          </a:xfrm>
        </p:spPr>
        <p:txBody>
          <a:bodyPr/>
          <a:lstStyle>
            <a:lvl1pPr>
              <a:defRPr/>
            </a:lvl1pPr>
          </a:lstStyle>
          <a:p>
            <a:endParaRPr lang="en-US"/>
          </a:p>
        </p:txBody>
      </p:sp>
      <p:sp>
        <p:nvSpPr>
          <p:cNvPr id="7" name="عنصر نائب للتذييل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عنصر نائب لرقم الشريحة 7"/>
          <p:cNvSpPr>
            <a:spLocks noGrp="1"/>
          </p:cNvSpPr>
          <p:nvPr>
            <p:ph type="sldNum" sz="quarter" idx="12"/>
          </p:nvPr>
        </p:nvSpPr>
        <p:spPr>
          <a:xfrm>
            <a:off x="6553200" y="6245225"/>
            <a:ext cx="2133600" cy="476250"/>
          </a:xfrm>
        </p:spPr>
        <p:txBody>
          <a:bodyPr/>
          <a:lstStyle>
            <a:lvl1pPr>
              <a:defRPr/>
            </a:lvl1pPr>
          </a:lstStyle>
          <a:p>
            <a:fld id="{95961F18-ABCA-477E-8387-B873821DC791}" type="slidenum">
              <a:rPr lang="en-US"/>
              <a:pPr/>
              <a:t>‹#›</a:t>
            </a:fld>
            <a:endParaRPr lang="en-US"/>
          </a:p>
        </p:txBody>
      </p:sp>
    </p:spTree>
    <p:extLst>
      <p:ext uri="{BB962C8B-B14F-4D97-AF65-F5344CB8AC3E}">
        <p14:creationId xmlns:p14="http://schemas.microsoft.com/office/powerpoint/2010/main" val="8673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26E24C1F-CDFD-452E-A8DB-7209627004F4}" type="slidenum">
              <a:rPr lang="en-US"/>
              <a:pPr/>
              <a:t>‹#›</a:t>
            </a:fld>
            <a:endParaRPr lang="en-US"/>
          </a:p>
        </p:txBody>
      </p:sp>
    </p:spTree>
    <p:extLst>
      <p:ext uri="{BB962C8B-B14F-4D97-AF65-F5344CB8AC3E}">
        <p14:creationId xmlns:p14="http://schemas.microsoft.com/office/powerpoint/2010/main" val="34988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81A2440-A2FD-4B6B-8D7F-B77F6C21E76E}" type="slidenum">
              <a:rPr lang="en-US"/>
              <a:pPr/>
              <a:t>‹#›</a:t>
            </a:fld>
            <a:endParaRPr lang="en-US"/>
          </a:p>
        </p:txBody>
      </p:sp>
    </p:spTree>
    <p:extLst>
      <p:ext uri="{BB962C8B-B14F-4D97-AF65-F5344CB8AC3E}">
        <p14:creationId xmlns:p14="http://schemas.microsoft.com/office/powerpoint/2010/main" val="207127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D943AB5-B2BF-4268-9939-D186D15B95AA}" type="slidenum">
              <a:rPr lang="en-US"/>
              <a:pPr/>
              <a:t>‹#›</a:t>
            </a:fld>
            <a:endParaRPr lang="en-US"/>
          </a:p>
        </p:txBody>
      </p:sp>
    </p:spTree>
    <p:extLst>
      <p:ext uri="{BB962C8B-B14F-4D97-AF65-F5344CB8AC3E}">
        <p14:creationId xmlns:p14="http://schemas.microsoft.com/office/powerpoint/2010/main" val="80468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06C69BAD-875D-42E5-B443-B81789B9CD97}" type="slidenum">
              <a:rPr lang="en-US"/>
              <a:pPr/>
              <a:t>‹#›</a:t>
            </a:fld>
            <a:endParaRPr lang="en-US"/>
          </a:p>
        </p:txBody>
      </p:sp>
    </p:spTree>
    <p:extLst>
      <p:ext uri="{BB962C8B-B14F-4D97-AF65-F5344CB8AC3E}">
        <p14:creationId xmlns:p14="http://schemas.microsoft.com/office/powerpoint/2010/main" val="243579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F511A69F-8B78-4CFC-BF2F-5F96DA925789}" type="slidenum">
              <a:rPr lang="en-US"/>
              <a:pPr/>
              <a:t>‹#›</a:t>
            </a:fld>
            <a:endParaRPr lang="en-US"/>
          </a:p>
        </p:txBody>
      </p:sp>
    </p:spTree>
    <p:extLst>
      <p:ext uri="{BB962C8B-B14F-4D97-AF65-F5344CB8AC3E}">
        <p14:creationId xmlns:p14="http://schemas.microsoft.com/office/powerpoint/2010/main" val="220805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A533B07E-3E11-4599-8FFC-58B293A3A93F}" type="slidenum">
              <a:rPr lang="en-US"/>
              <a:pPr/>
              <a:t>‹#›</a:t>
            </a:fld>
            <a:endParaRPr lang="en-US"/>
          </a:p>
        </p:txBody>
      </p:sp>
    </p:spTree>
    <p:extLst>
      <p:ext uri="{BB962C8B-B14F-4D97-AF65-F5344CB8AC3E}">
        <p14:creationId xmlns:p14="http://schemas.microsoft.com/office/powerpoint/2010/main" val="109269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91DC9867-C70C-4839-8E92-C51849FC16CA}" type="slidenum">
              <a:rPr lang="en-US"/>
              <a:pPr/>
              <a:t>‹#›</a:t>
            </a:fld>
            <a:endParaRPr lang="en-US"/>
          </a:p>
        </p:txBody>
      </p:sp>
    </p:spTree>
    <p:extLst>
      <p:ext uri="{BB962C8B-B14F-4D97-AF65-F5344CB8AC3E}">
        <p14:creationId xmlns:p14="http://schemas.microsoft.com/office/powerpoint/2010/main" val="199261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6B209BB2-1DFC-499F-A81C-A190FE6D4E42}" type="slidenum">
              <a:rPr lang="en-US"/>
              <a:pPr/>
              <a:t>‹#›</a:t>
            </a:fld>
            <a:endParaRPr lang="en-US"/>
          </a:p>
        </p:txBody>
      </p:sp>
    </p:spTree>
    <p:extLst>
      <p:ext uri="{BB962C8B-B14F-4D97-AF65-F5344CB8AC3E}">
        <p14:creationId xmlns:p14="http://schemas.microsoft.com/office/powerpoint/2010/main" val="229552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D9C081-186B-4755-BAF5-E03E85D5730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685800" y="457200"/>
            <a:ext cx="7772400" cy="1470025"/>
          </a:xfrm>
        </p:spPr>
        <p:txBody>
          <a:bodyPr/>
          <a:lstStyle/>
          <a:p>
            <a:r>
              <a:rPr lang="ar-SY" dirty="0" smtClean="0"/>
              <a:t>الأهمية الاقتصادية للإنتاج الحيواني</a:t>
            </a:r>
            <a:br>
              <a:rPr lang="ar-SY" dirty="0" smtClean="0"/>
            </a:br>
            <a:r>
              <a:rPr lang="ar-SY" dirty="0" smtClean="0"/>
              <a:t>د. هيثم كرباج</a:t>
            </a:r>
            <a:endParaRPr lang="en-US" dirty="0"/>
          </a:p>
        </p:txBody>
      </p:sp>
      <p:sp>
        <p:nvSpPr>
          <p:cNvPr id="3077" name="Rectangle 5"/>
          <p:cNvSpPr>
            <a:spLocks noGrp="1" noChangeArrowheads="1"/>
          </p:cNvSpPr>
          <p:nvPr>
            <p:ph type="subTitle" idx="1"/>
          </p:nvPr>
        </p:nvSpPr>
        <p:spPr/>
        <p:txBody>
          <a:bodyPr/>
          <a:lstStyle/>
          <a:p>
            <a:endParaRPr lang="ar-SY"/>
          </a:p>
        </p:txBody>
      </p:sp>
      <p:pic>
        <p:nvPicPr>
          <p:cNvPr id="3078" name="Picture 6" descr="MPj026266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705600" cy="447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descr="http://media5.picsearch.com/is?B8QqO6YHfHy-b6wE1a6bgvuvFfTOZS72rimmQN04DLs&amp;height=20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39144" cy="1953344"/>
          </a:xfrm>
          <a:prstGeom prst="rect">
            <a:avLst/>
          </a:prstGeom>
          <a:noFill/>
          <a:ln>
            <a:noFill/>
          </a:ln>
        </p:spPr>
      </p:pic>
      <p:sp>
        <p:nvSpPr>
          <p:cNvPr id="3" name="عنوان 1"/>
          <p:cNvSpPr txBox="1">
            <a:spLocks/>
          </p:cNvSpPr>
          <p:nvPr/>
        </p:nvSpPr>
        <p:spPr>
          <a:xfrm>
            <a:off x="76200" y="2011362"/>
            <a:ext cx="2181944" cy="1984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الأبقار المستأنسة </a:t>
            </a:r>
            <a:r>
              <a:rPr lang="en-US" sz="1400" b="1" kern="0" dirty="0" smtClean="0"/>
              <a:t>Bos Taurus</a:t>
            </a:r>
            <a:endParaRPr lang="ar-SY" sz="1400" b="1" kern="0" dirty="0"/>
          </a:p>
        </p:txBody>
      </p:sp>
      <p:pic>
        <p:nvPicPr>
          <p:cNvPr id="4" name="عنصر نائب للمحتوى 3" descr="http://media3.picsearch.com/is?HlI87kRVLmKOPq6VP9_F1PtY1YQg9ftvYxUTEDZ-7n0&amp;height=20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2133600" cy="1953344"/>
          </a:xfrm>
          <a:prstGeom prst="rect">
            <a:avLst/>
          </a:prstGeom>
          <a:noFill/>
          <a:ln>
            <a:noFill/>
          </a:ln>
        </p:spPr>
      </p:pic>
      <p:sp>
        <p:nvSpPr>
          <p:cNvPr id="5" name="عنوان 1"/>
          <p:cNvSpPr txBox="1">
            <a:spLocks/>
          </p:cNvSpPr>
          <p:nvPr/>
        </p:nvSpPr>
        <p:spPr>
          <a:xfrm>
            <a:off x="2590800" y="1630362"/>
            <a:ext cx="2590800" cy="6556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kern="0" dirty="0" smtClean="0"/>
              <a:t> </a:t>
            </a:r>
            <a:r>
              <a:rPr lang="ar-SY" sz="1400" b="1" kern="0" dirty="0" err="1" smtClean="0"/>
              <a:t>الياك</a:t>
            </a:r>
            <a:r>
              <a:rPr lang="ar-SY" sz="1400" b="1" kern="0" dirty="0" smtClean="0"/>
              <a:t> المستأنس </a:t>
            </a:r>
            <a:r>
              <a:rPr lang="en-US" sz="1400" b="1" kern="0" dirty="0" smtClean="0"/>
              <a:t>Bos poephagus</a:t>
            </a:r>
            <a:endParaRPr lang="ar-SY" sz="1400" b="1" kern="0" dirty="0"/>
          </a:p>
        </p:txBody>
      </p:sp>
      <p:pic>
        <p:nvPicPr>
          <p:cNvPr id="6" name="عنصر نائب للمحتوى 3" descr="http://media5.picsearch.com/is?mcFUUU8tkf58Fb9ZS_-wfpShBsPeC6VL_lU9fqbpZYY&amp;height=22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861992" y="0"/>
            <a:ext cx="2377008" cy="1953344"/>
          </a:xfrm>
          <a:prstGeom prst="rect">
            <a:avLst/>
          </a:prstGeom>
          <a:noFill/>
          <a:ln>
            <a:noFill/>
          </a:ln>
        </p:spPr>
      </p:pic>
      <p:sp>
        <p:nvSpPr>
          <p:cNvPr id="7" name="عنوان 1"/>
          <p:cNvSpPr txBox="1">
            <a:spLocks/>
          </p:cNvSpPr>
          <p:nvPr/>
        </p:nvSpPr>
        <p:spPr>
          <a:xfrm>
            <a:off x="5105400" y="1935162"/>
            <a:ext cx="1828800" cy="1222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البانتنج </a:t>
            </a:r>
            <a:r>
              <a:rPr lang="en-US" sz="1400" b="1" kern="0" dirty="0" smtClean="0"/>
              <a:t> Bos banteng</a:t>
            </a:r>
            <a:endParaRPr lang="ar-SY" sz="1400" b="1" kern="0" dirty="0"/>
          </a:p>
        </p:txBody>
      </p:sp>
      <p:pic>
        <p:nvPicPr>
          <p:cNvPr id="8" name="عنصر نائب للمحتوى 3" descr="http://media1.picsearch.com/is?unfWbiENPPh6uidx5cC6Lg0p3wtEVPfkQAJV4BdqCqY&amp;height=254"/>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7239000" y="0"/>
            <a:ext cx="1905000" cy="1935162"/>
          </a:xfrm>
          <a:prstGeom prst="rect">
            <a:avLst/>
          </a:prstGeom>
          <a:noFill/>
          <a:ln>
            <a:noFill/>
          </a:ln>
        </p:spPr>
      </p:pic>
      <p:sp>
        <p:nvSpPr>
          <p:cNvPr id="9" name="عنوان 1"/>
          <p:cNvSpPr txBox="1">
            <a:spLocks/>
          </p:cNvSpPr>
          <p:nvPr/>
        </p:nvSpPr>
        <p:spPr>
          <a:xfrm>
            <a:off x="6934200" y="1935162"/>
            <a:ext cx="2362200" cy="460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الجايال </a:t>
            </a:r>
            <a:r>
              <a:rPr lang="en-US" sz="1400" b="1" kern="0" dirty="0" smtClean="0"/>
              <a:t>Bos frontalis gayal</a:t>
            </a:r>
            <a:endParaRPr lang="ar-SY" sz="1400" b="1" kern="0" dirty="0"/>
          </a:p>
        </p:txBody>
      </p:sp>
      <p:pic>
        <p:nvPicPr>
          <p:cNvPr id="10" name="عنصر نائب للمحتوى 3" descr="http://media3.picsearch.com/is?C3wB7iD1jXSpZX01IdSIeFjdIEDfNckC89qkyfRLNeI&amp;height=341"/>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0" y="2362200"/>
            <a:ext cx="2438400" cy="1805136"/>
          </a:xfrm>
          <a:prstGeom prst="rect">
            <a:avLst/>
          </a:prstGeom>
          <a:noFill/>
          <a:ln>
            <a:noFill/>
          </a:ln>
        </p:spPr>
      </p:pic>
      <p:sp>
        <p:nvSpPr>
          <p:cNvPr id="12" name="عنوان 1"/>
          <p:cNvSpPr txBox="1">
            <a:spLocks/>
          </p:cNvSpPr>
          <p:nvPr/>
        </p:nvSpPr>
        <p:spPr>
          <a:xfrm>
            <a:off x="0" y="4297362"/>
            <a:ext cx="2209800" cy="2746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smtClean="0"/>
              <a:t>الجايال </a:t>
            </a:r>
            <a:r>
              <a:rPr lang="en-US" sz="1400" b="1" kern="0" smtClean="0"/>
              <a:t>Bos frontalis gayal</a:t>
            </a:r>
            <a:endParaRPr lang="ar-SY" sz="1400" b="1" kern="0" dirty="0"/>
          </a:p>
        </p:txBody>
      </p:sp>
      <p:pic>
        <p:nvPicPr>
          <p:cNvPr id="13" name="عنصر نائب للمحتوى 3" descr="http://media2.picsearch.com/is?IkJcSPIsGYH_ILPYRJ4Q596Y-uVLx93zXdZiS-hHhCY&amp;height=199"/>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362200"/>
            <a:ext cx="2226568" cy="1788368"/>
          </a:xfrm>
          <a:prstGeom prst="rect">
            <a:avLst/>
          </a:prstGeom>
          <a:noFill/>
          <a:ln>
            <a:noFill/>
          </a:ln>
        </p:spPr>
      </p:pic>
      <p:sp>
        <p:nvSpPr>
          <p:cNvPr id="14" name="عنوان 1"/>
          <p:cNvSpPr txBox="1">
            <a:spLocks/>
          </p:cNvSpPr>
          <p:nvPr/>
        </p:nvSpPr>
        <p:spPr>
          <a:xfrm>
            <a:off x="2590800" y="4144962"/>
            <a:ext cx="1752600" cy="41446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الجاور </a:t>
            </a:r>
            <a:r>
              <a:rPr lang="en-US" sz="1400" b="1" kern="0" dirty="0" smtClean="0"/>
              <a:t> Bos </a:t>
            </a:r>
            <a:r>
              <a:rPr lang="en-US" sz="1400" b="1" kern="0" dirty="0" err="1" smtClean="0"/>
              <a:t>gaurus</a:t>
            </a:r>
            <a:endParaRPr lang="ar-SY" sz="1400" b="1" kern="0" dirty="0"/>
          </a:p>
        </p:txBody>
      </p:sp>
      <p:pic>
        <p:nvPicPr>
          <p:cNvPr id="15" name="عنصر نائب للمحتوى 3" descr="http://media4.picsearch.com/is?butiqKhKFculF6oY8Jsv9rR-h14FiDEAfP330mK1aQU&amp;height=227"/>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664968" y="2390056"/>
            <a:ext cx="2438400" cy="1602506"/>
          </a:xfrm>
          <a:prstGeom prst="rect">
            <a:avLst/>
          </a:prstGeom>
          <a:noFill/>
          <a:ln>
            <a:noFill/>
          </a:ln>
        </p:spPr>
      </p:pic>
      <p:sp>
        <p:nvSpPr>
          <p:cNvPr id="16" name="عنوان 1"/>
          <p:cNvSpPr txBox="1">
            <a:spLocks/>
          </p:cNvSpPr>
          <p:nvPr/>
        </p:nvSpPr>
        <p:spPr>
          <a:xfrm>
            <a:off x="4724400" y="4144962"/>
            <a:ext cx="1752600" cy="460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الب</a:t>
            </a:r>
            <a:r>
              <a:rPr lang="en-US" sz="1400" b="1" kern="0" dirty="0" smtClean="0"/>
              <a:t> </a:t>
            </a:r>
            <a:r>
              <a:rPr lang="ar-SY" sz="1400" b="1" kern="0" dirty="0" smtClean="0"/>
              <a:t>يزون </a:t>
            </a:r>
            <a:r>
              <a:rPr lang="en-US" sz="1400" b="1" kern="0" dirty="0" smtClean="0"/>
              <a:t> Bos bison</a:t>
            </a:r>
            <a:endParaRPr lang="ar-SY" sz="1400" b="1" kern="0" dirty="0"/>
          </a:p>
        </p:txBody>
      </p:sp>
      <p:pic>
        <p:nvPicPr>
          <p:cNvPr id="17" name="عنصر نائب للمحتوى 3" descr="http://media5.picsearch.com/is?SeVFlDR5OP3xlG6DmQEnzFmaIYtBziXUiOp5sggECKs&amp;height=217"/>
          <p:cNvPicPr>
            <a:picLocks/>
          </p:cNvPicPr>
          <p:nvPr/>
        </p:nvPicPr>
        <p:blipFill rotWithShape="1">
          <a:blip r:embed="rId9">
            <a:extLst>
              <a:ext uri="{28A0092B-C50C-407E-A947-70E740481C1C}">
                <a14:useLocalDpi xmlns:a14="http://schemas.microsoft.com/office/drawing/2010/main" val="0"/>
              </a:ext>
            </a:extLst>
          </a:blip>
          <a:srcRect t="-1" r="7478" b="10830"/>
          <a:stretch/>
        </p:blipFill>
        <p:spPr bwMode="auto">
          <a:xfrm>
            <a:off x="7162800" y="2390056"/>
            <a:ext cx="1905000" cy="1701080"/>
          </a:xfrm>
          <a:prstGeom prst="rect">
            <a:avLst/>
          </a:prstGeom>
          <a:noFill/>
          <a:ln>
            <a:noFill/>
          </a:ln>
        </p:spPr>
      </p:pic>
      <p:sp>
        <p:nvSpPr>
          <p:cNvPr id="18" name="عنوان 1"/>
          <p:cNvSpPr txBox="1">
            <a:spLocks/>
          </p:cNvSpPr>
          <p:nvPr/>
        </p:nvSpPr>
        <p:spPr>
          <a:xfrm>
            <a:off x="6477000" y="3657600"/>
            <a:ext cx="2895600" cy="6858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kern="0" dirty="0" smtClean="0"/>
              <a:t> </a:t>
            </a:r>
            <a:r>
              <a:rPr lang="ar-SY" sz="1400" b="1" kern="0" dirty="0" smtClean="0"/>
              <a:t>الجاموس المستأنس </a:t>
            </a:r>
            <a:r>
              <a:rPr lang="en-US" sz="1400" b="1" kern="0" dirty="0" smtClean="0"/>
              <a:t> Bubalus bulalis</a:t>
            </a:r>
            <a:endParaRPr lang="ar-SY" sz="1400" b="1" kern="0" dirty="0"/>
          </a:p>
        </p:txBody>
      </p:sp>
      <p:pic>
        <p:nvPicPr>
          <p:cNvPr id="19" name="عنصر نائب للمحتوى 3" descr="http://media5.picsearch.com/is?Xp44ditrcWxN9JeWW5iPXQSr-A_BKuOhajwOk_UnHM8&amp;height=247"/>
          <p:cNvPicPr>
            <a:picLocks/>
          </p:cNvPicPr>
          <p:nvPr/>
        </p:nvPicPr>
        <p:blipFill rotWithShape="1">
          <a:blip r:embed="rId10">
            <a:extLst>
              <a:ext uri="{28A0092B-C50C-407E-A947-70E740481C1C}">
                <a14:useLocalDpi xmlns:a14="http://schemas.microsoft.com/office/drawing/2010/main" val="0"/>
              </a:ext>
            </a:extLst>
          </a:blip>
          <a:srcRect b="11539"/>
          <a:stretch/>
        </p:blipFill>
        <p:spPr bwMode="auto">
          <a:xfrm>
            <a:off x="0" y="4648200"/>
            <a:ext cx="2258144" cy="1712168"/>
          </a:xfrm>
          <a:prstGeom prst="rect">
            <a:avLst/>
          </a:prstGeom>
          <a:noFill/>
          <a:ln>
            <a:noFill/>
          </a:ln>
        </p:spPr>
      </p:pic>
      <p:sp>
        <p:nvSpPr>
          <p:cNvPr id="20" name="عنوان 1"/>
          <p:cNvSpPr txBox="1">
            <a:spLocks/>
          </p:cNvSpPr>
          <p:nvPr/>
        </p:nvSpPr>
        <p:spPr>
          <a:xfrm>
            <a:off x="-76200" y="6430962"/>
            <a:ext cx="2133600" cy="1984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الأغنام المستأنسة </a:t>
            </a:r>
            <a:r>
              <a:rPr lang="en-US" sz="1400" b="1" kern="0" dirty="0" smtClean="0"/>
              <a:t>Ovis aries</a:t>
            </a:r>
            <a:endParaRPr lang="ar-SY" sz="1400" b="1" kern="0" dirty="0"/>
          </a:p>
        </p:txBody>
      </p:sp>
      <p:pic>
        <p:nvPicPr>
          <p:cNvPr id="21" name="عنصر نائب للمحتوى 3" descr="http://media4.picsearch.com/is?l8Tlkf6RVUFk4VtvbDqcGQcEAR14We6bcCNcSr4OrOo&amp;height=247"/>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48200"/>
            <a:ext cx="2057400" cy="1712168"/>
          </a:xfrm>
          <a:prstGeom prst="rect">
            <a:avLst/>
          </a:prstGeom>
          <a:noFill/>
          <a:ln>
            <a:noFill/>
          </a:ln>
        </p:spPr>
      </p:pic>
      <p:sp>
        <p:nvSpPr>
          <p:cNvPr id="22" name="عنوان 1"/>
          <p:cNvSpPr txBox="1">
            <a:spLocks/>
          </p:cNvSpPr>
          <p:nvPr/>
        </p:nvSpPr>
        <p:spPr>
          <a:xfrm>
            <a:off x="2133600" y="6354762"/>
            <a:ext cx="2362200" cy="2746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smtClean="0"/>
              <a:t>الماعز المستأنس </a:t>
            </a:r>
            <a:r>
              <a:rPr lang="en-US" sz="1400" b="1" kern="0" smtClean="0"/>
              <a:t> Capra hircus</a:t>
            </a:r>
            <a:endParaRPr lang="ar-SY" sz="1400" b="1" kern="0" dirty="0"/>
          </a:p>
        </p:txBody>
      </p:sp>
      <p:pic>
        <p:nvPicPr>
          <p:cNvPr id="23" name="عنصر نائب للمحتوى 3" descr="http://media1.picsearch.com/is?dk2N-F_JSo6CL9cBjfeRctqSH2L0XFUmq7z6nK7kYMg&amp;height=246"/>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4388024" y="4572000"/>
            <a:ext cx="2469976" cy="1712168"/>
          </a:xfrm>
          <a:prstGeom prst="rect">
            <a:avLst/>
          </a:prstGeom>
          <a:noFill/>
          <a:ln>
            <a:noFill/>
          </a:ln>
        </p:spPr>
      </p:pic>
      <p:sp>
        <p:nvSpPr>
          <p:cNvPr id="24" name="عنوان 1"/>
          <p:cNvSpPr txBox="1">
            <a:spLocks/>
          </p:cNvSpPr>
          <p:nvPr/>
        </p:nvSpPr>
        <p:spPr>
          <a:xfrm>
            <a:off x="4419600" y="5867400"/>
            <a:ext cx="2743200" cy="5794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kern="0" dirty="0" smtClean="0"/>
              <a:t> </a:t>
            </a:r>
            <a:r>
              <a:rPr lang="ar-SY" sz="1400" b="1" kern="0" dirty="0" smtClean="0"/>
              <a:t>الأيل الشمالي </a:t>
            </a:r>
            <a:r>
              <a:rPr lang="en-US" sz="1400" b="1" kern="0" dirty="0" smtClean="0"/>
              <a:t>Rangifer terandus</a:t>
            </a:r>
            <a:endParaRPr lang="ar-SY" sz="1400" b="1" kern="0" dirty="0"/>
          </a:p>
        </p:txBody>
      </p:sp>
      <p:pic>
        <p:nvPicPr>
          <p:cNvPr id="25" name="عنصر نائب للمحتوى 3" descr="http://media4.picsearch.com/is?2M6zOYf7GYGhuNWAah44YTOaFzOjhEiiozE0-RaZGuU&amp;height=260"/>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858000" y="4648200"/>
            <a:ext cx="2286000" cy="1447800"/>
          </a:xfrm>
          <a:prstGeom prst="rect">
            <a:avLst/>
          </a:prstGeom>
          <a:noFill/>
          <a:ln>
            <a:noFill/>
          </a:ln>
        </p:spPr>
      </p:pic>
      <p:sp>
        <p:nvSpPr>
          <p:cNvPr id="26" name="عنوان 1"/>
          <p:cNvSpPr txBox="1">
            <a:spLocks/>
          </p:cNvSpPr>
          <p:nvPr/>
        </p:nvSpPr>
        <p:spPr>
          <a:xfrm>
            <a:off x="6781800" y="5821362"/>
            <a:ext cx="2514600" cy="4270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ar-SY" kern="0" dirty="0" smtClean="0"/>
              <a:t> </a:t>
            </a:r>
            <a:r>
              <a:rPr lang="ar-SY" sz="1400" b="1" kern="0" dirty="0" smtClean="0"/>
              <a:t>الجمل ذو السنامين </a:t>
            </a:r>
            <a:r>
              <a:rPr lang="en-US" sz="1400" kern="0" dirty="0" smtClean="0"/>
              <a:t> </a:t>
            </a:r>
            <a:br>
              <a:rPr lang="en-US" sz="1400" kern="0" dirty="0" smtClean="0"/>
            </a:br>
            <a:r>
              <a:rPr lang="en-US" sz="1400" kern="0" dirty="0" smtClean="0"/>
              <a:t>Camelus boctrianus</a:t>
            </a:r>
            <a:r>
              <a:rPr lang="en-US" kern="0" dirty="0" smtClean="0"/>
              <a:t/>
            </a:r>
            <a:br>
              <a:rPr lang="en-US" kern="0" dirty="0" smtClean="0"/>
            </a:br>
            <a:endParaRPr lang="ar-SY" kern="0" dirty="0"/>
          </a:p>
        </p:txBody>
      </p:sp>
    </p:spTree>
    <p:extLst>
      <p:ext uri="{BB962C8B-B14F-4D97-AF65-F5344CB8AC3E}">
        <p14:creationId xmlns:p14="http://schemas.microsoft.com/office/powerpoint/2010/main" val="104326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descr="http://media2.picsearch.com/is?CgvSXZrLxLSl-E5nZG91LNq-XkxiQklsAcde_xwqXDQ&amp;height=34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2057400" cy="1187152"/>
          </a:xfrm>
          <a:prstGeom prst="rect">
            <a:avLst/>
          </a:prstGeom>
          <a:noFill/>
          <a:ln>
            <a:noFill/>
          </a:ln>
        </p:spPr>
      </p:pic>
      <p:sp>
        <p:nvSpPr>
          <p:cNvPr id="3" name="عنوان 1"/>
          <p:cNvSpPr txBox="1">
            <a:spLocks/>
          </p:cNvSpPr>
          <p:nvPr/>
        </p:nvSpPr>
        <p:spPr>
          <a:xfrm>
            <a:off x="-166048" y="762000"/>
            <a:ext cx="2286000" cy="155604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ar-SY" kern="0" dirty="0" smtClean="0"/>
              <a:t> </a:t>
            </a:r>
            <a:r>
              <a:rPr lang="ar-SY" sz="1400" b="1" kern="0" dirty="0" smtClean="0"/>
              <a:t>الجمل ذو السنام الواحد</a:t>
            </a:r>
            <a:r>
              <a:rPr lang="ar-SY" kern="0" dirty="0" smtClean="0"/>
              <a:t/>
            </a:r>
            <a:br>
              <a:rPr lang="ar-SY" kern="0" dirty="0" smtClean="0"/>
            </a:br>
            <a:r>
              <a:rPr lang="en-US" sz="1400" b="1" kern="0" dirty="0"/>
              <a:t>Camelus dromedaries</a:t>
            </a:r>
            <a:endParaRPr lang="ar-SY" sz="1400" b="1" kern="0" dirty="0"/>
          </a:p>
        </p:txBody>
      </p:sp>
      <p:pic>
        <p:nvPicPr>
          <p:cNvPr id="4" name="عنصر نائب للمحتوى 3" descr="http://media2.picsearch.com/is?5evx4SxqLdRukfwBPQOmaS3lDmEjgmDn3xbCe2OlWTU&amp;height=34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
            <a:ext cx="1905000" cy="1110952"/>
          </a:xfrm>
          <a:prstGeom prst="rect">
            <a:avLst/>
          </a:prstGeom>
          <a:noFill/>
          <a:ln>
            <a:noFill/>
          </a:ln>
        </p:spPr>
      </p:pic>
      <p:sp>
        <p:nvSpPr>
          <p:cNvPr id="5" name="عنوان 1"/>
          <p:cNvSpPr txBox="1">
            <a:spLocks/>
          </p:cNvSpPr>
          <p:nvPr/>
        </p:nvSpPr>
        <p:spPr>
          <a:xfrm>
            <a:off x="2362200" y="1143000"/>
            <a:ext cx="1676400" cy="1984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smtClean="0"/>
              <a:t>اللاما </a:t>
            </a:r>
            <a:r>
              <a:rPr lang="en-US" sz="1400" b="1" kern="0" smtClean="0"/>
              <a:t> Lama glama </a:t>
            </a:r>
            <a:endParaRPr lang="ar-SY" sz="1400" b="1" kern="0" dirty="0"/>
          </a:p>
        </p:txBody>
      </p:sp>
      <p:pic>
        <p:nvPicPr>
          <p:cNvPr id="6" name="عنصر نائب للمحتوى 3" descr="http://media3.picsearch.com/is?uKR3j6GGgBgazeb6j0SlkBUrV7neDDQhWb67taKBbkk&amp;height=255"/>
          <p:cNvPicPr>
            <a:picLocks/>
          </p:cNvPicPr>
          <p:nvPr/>
        </p:nvPicPr>
        <p:blipFill rotWithShape="1">
          <a:blip r:embed="rId4">
            <a:extLst>
              <a:ext uri="{28A0092B-C50C-407E-A947-70E740481C1C}">
                <a14:useLocalDpi xmlns:a14="http://schemas.microsoft.com/office/drawing/2010/main" val="0"/>
              </a:ext>
            </a:extLst>
          </a:blip>
          <a:srcRect r="12933" b="11725"/>
          <a:stretch/>
        </p:blipFill>
        <p:spPr bwMode="auto">
          <a:xfrm>
            <a:off x="4343400" y="0"/>
            <a:ext cx="2080591" cy="1341438"/>
          </a:xfrm>
          <a:prstGeom prst="rect">
            <a:avLst/>
          </a:prstGeom>
          <a:noFill/>
          <a:ln>
            <a:noFill/>
          </a:ln>
        </p:spPr>
      </p:pic>
      <p:sp>
        <p:nvSpPr>
          <p:cNvPr id="7" name="عنوان 1"/>
          <p:cNvSpPr txBox="1">
            <a:spLocks/>
          </p:cNvSpPr>
          <p:nvPr/>
        </p:nvSpPr>
        <p:spPr>
          <a:xfrm>
            <a:off x="4114800" y="1371600"/>
            <a:ext cx="2590800" cy="5794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smtClean="0"/>
              <a:t>الخنزير المستأنس </a:t>
            </a:r>
            <a:r>
              <a:rPr lang="en-US" sz="1400" b="1" kern="0" smtClean="0"/>
              <a:t>Sus domestica</a:t>
            </a:r>
            <a:endParaRPr lang="ar-SY" sz="1400" b="1" kern="0" dirty="0"/>
          </a:p>
        </p:txBody>
      </p:sp>
      <p:pic>
        <p:nvPicPr>
          <p:cNvPr id="8" name="عنصر نائب للمحتوى 3" descr="http://media5.picsearch.com/is?nwQJFTJGg5lhRUEReADJ8M6UtuJwKvyfQBBvHVpZiY0&amp;height=120"/>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705600" y="84707"/>
            <a:ext cx="2209800" cy="1295400"/>
          </a:xfrm>
          <a:prstGeom prst="rect">
            <a:avLst/>
          </a:prstGeom>
          <a:noFill/>
          <a:ln>
            <a:noFill/>
          </a:ln>
        </p:spPr>
      </p:pic>
      <p:sp>
        <p:nvSpPr>
          <p:cNvPr id="9" name="مستطيل 8"/>
          <p:cNvSpPr/>
          <p:nvPr/>
        </p:nvSpPr>
        <p:spPr>
          <a:xfrm>
            <a:off x="6681466" y="1371600"/>
            <a:ext cx="2462534" cy="307777"/>
          </a:xfrm>
          <a:prstGeom prst="rect">
            <a:avLst/>
          </a:prstGeom>
        </p:spPr>
        <p:txBody>
          <a:bodyPr wrap="none">
            <a:spAutoFit/>
          </a:bodyPr>
          <a:lstStyle/>
          <a:p>
            <a:pPr algn="r" rtl="1"/>
            <a:r>
              <a:rPr lang="ar-SY" sz="1400" b="1" dirty="0"/>
              <a:t>الخيل المستأنس </a:t>
            </a:r>
            <a:r>
              <a:rPr lang="en-US" sz="1400" b="1" dirty="0"/>
              <a:t> Equus cabalus</a:t>
            </a:r>
            <a:endParaRPr lang="ar-SA" sz="1400" b="1" dirty="0"/>
          </a:p>
        </p:txBody>
      </p:sp>
      <p:pic>
        <p:nvPicPr>
          <p:cNvPr id="10" name="عنصر نائب للمحتوى 3" descr="http://media4.picsearch.com/is?6IHSz-tpmI-QElH3UaJ7hKVXZPxNVA5WxmR1qPSsMRM&amp;height=255"/>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2101552" cy="1640160"/>
          </a:xfrm>
          <a:prstGeom prst="rect">
            <a:avLst/>
          </a:prstGeom>
          <a:noFill/>
          <a:ln>
            <a:noFill/>
          </a:ln>
        </p:spPr>
      </p:pic>
      <p:sp>
        <p:nvSpPr>
          <p:cNvPr id="11" name="عنوان 1"/>
          <p:cNvSpPr txBox="1">
            <a:spLocks/>
          </p:cNvSpPr>
          <p:nvPr/>
        </p:nvSpPr>
        <p:spPr>
          <a:xfrm>
            <a:off x="-228600" y="3001962"/>
            <a:ext cx="2667000" cy="1222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kern="0" smtClean="0"/>
              <a:t> </a:t>
            </a:r>
            <a:r>
              <a:rPr lang="ar-SY" sz="1400" b="1" kern="0" smtClean="0"/>
              <a:t>الحمار المستأنس </a:t>
            </a:r>
            <a:r>
              <a:rPr lang="en-US" sz="1400" b="1" kern="0" smtClean="0"/>
              <a:t> Equus asinus</a:t>
            </a:r>
            <a:endParaRPr lang="ar-SY" sz="1400" b="1" kern="0" dirty="0"/>
          </a:p>
        </p:txBody>
      </p:sp>
      <p:pic>
        <p:nvPicPr>
          <p:cNvPr id="12" name="عنصر نائب للمحتوى 3" descr="http://media3.picsearch.com/is?h0ULr1LtvfA1RbFPIfRJaOL9AD9YUNC7aw83DBBSoMU&amp;height=254"/>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52600"/>
            <a:ext cx="2209800" cy="1652736"/>
          </a:xfrm>
          <a:prstGeom prst="rect">
            <a:avLst/>
          </a:prstGeom>
          <a:noFill/>
          <a:ln>
            <a:noFill/>
          </a:ln>
        </p:spPr>
      </p:pic>
      <p:sp>
        <p:nvSpPr>
          <p:cNvPr id="13" name="عنوان 1"/>
          <p:cNvSpPr txBox="1">
            <a:spLocks/>
          </p:cNvSpPr>
          <p:nvPr/>
        </p:nvSpPr>
        <p:spPr>
          <a:xfrm>
            <a:off x="2057400" y="3382962"/>
            <a:ext cx="2514600" cy="460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الإوز المستأنس </a:t>
            </a:r>
            <a:r>
              <a:rPr lang="en-US" sz="1400" b="1" kern="0" dirty="0" smtClean="0"/>
              <a:t>Anser </a:t>
            </a:r>
            <a:r>
              <a:rPr lang="en-US" sz="1400" b="1" kern="0" dirty="0" smtClean="0"/>
              <a:t>anser</a:t>
            </a:r>
            <a:endParaRPr lang="ar-SY" sz="1400" b="1" kern="0" dirty="0"/>
          </a:p>
        </p:txBody>
      </p:sp>
      <p:pic>
        <p:nvPicPr>
          <p:cNvPr id="14" name="عنصر نائب للمحتوى 3" descr="http://media1.picsearch.com/is?kgN5Xi_MEIXuojL2Hp9RO4nmqb3yj6ddhe7IIAk2S6Q&amp;height=341"/>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676400"/>
            <a:ext cx="1600200" cy="1561531"/>
          </a:xfrm>
          <a:prstGeom prst="rect">
            <a:avLst/>
          </a:prstGeom>
          <a:noFill/>
          <a:ln>
            <a:noFill/>
          </a:ln>
        </p:spPr>
      </p:pic>
      <p:sp>
        <p:nvSpPr>
          <p:cNvPr id="15" name="عنوان 1"/>
          <p:cNvSpPr txBox="1">
            <a:spLocks/>
          </p:cNvSpPr>
          <p:nvPr/>
        </p:nvSpPr>
        <p:spPr>
          <a:xfrm>
            <a:off x="4267200" y="2773362"/>
            <a:ext cx="2286000" cy="8080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ar-SY" sz="1400" b="1" kern="0" dirty="0" smtClean="0"/>
              <a:t>البط المستأنس</a:t>
            </a:r>
            <a:r>
              <a:rPr lang="ar-SY" kern="0" dirty="0" smtClean="0"/>
              <a:t/>
            </a:r>
            <a:br>
              <a:rPr lang="ar-SY" kern="0" dirty="0" smtClean="0"/>
            </a:br>
            <a:r>
              <a:rPr lang="ar-SY" sz="1400" b="1" kern="0" dirty="0" smtClean="0"/>
              <a:t> </a:t>
            </a:r>
            <a:r>
              <a:rPr lang="en-US" sz="1400" b="1" kern="0" dirty="0" smtClean="0"/>
              <a:t/>
            </a:r>
            <a:br>
              <a:rPr lang="en-US" sz="1400" b="1" kern="0" dirty="0" smtClean="0"/>
            </a:br>
            <a:r>
              <a:rPr lang="en-US" sz="1400" b="1" kern="0" dirty="0" smtClean="0"/>
              <a:t>  Anser plantyreghanchos</a:t>
            </a:r>
            <a:endParaRPr lang="ar-SY" sz="1400" b="1" kern="0" dirty="0"/>
          </a:p>
        </p:txBody>
      </p:sp>
      <p:pic>
        <p:nvPicPr>
          <p:cNvPr id="16" name="عنصر نائب للمحتوى 3" descr="http://media5.picsearch.com/is?52bCWIIqm6MTU4dxQzFmfPaos_u4KgUMYQZQvqGMdI8&amp;height=341"/>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6615336" y="1752600"/>
            <a:ext cx="2300064" cy="1684312"/>
          </a:xfrm>
          <a:prstGeom prst="rect">
            <a:avLst/>
          </a:prstGeom>
          <a:noFill/>
          <a:ln>
            <a:noFill/>
          </a:ln>
        </p:spPr>
      </p:pic>
      <p:sp>
        <p:nvSpPr>
          <p:cNvPr id="17" name="عنوان 1"/>
          <p:cNvSpPr txBox="1">
            <a:spLocks/>
          </p:cNvSpPr>
          <p:nvPr/>
        </p:nvSpPr>
        <p:spPr>
          <a:xfrm>
            <a:off x="6673755" y="3392760"/>
            <a:ext cx="1784445" cy="41724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ar-SY" sz="1400" b="1" kern="0" smtClean="0"/>
              <a:t>الدجاج الرومي</a:t>
            </a:r>
            <a:r>
              <a:rPr lang="ar-SY" kern="0" smtClean="0"/>
              <a:t/>
            </a:r>
            <a:br>
              <a:rPr lang="ar-SY" kern="0" smtClean="0"/>
            </a:br>
            <a:r>
              <a:rPr lang="en-US" sz="1400" b="1" kern="0" smtClean="0"/>
              <a:t>Melagris gallopavo</a:t>
            </a:r>
            <a:endParaRPr lang="ar-SY" sz="1400" b="1" kern="0" dirty="0"/>
          </a:p>
        </p:txBody>
      </p:sp>
      <p:pic>
        <p:nvPicPr>
          <p:cNvPr id="18" name="عنصر نائب للمحتوى 3" descr="http://media2.picsearch.com/is?W0j1ZsPs3TuuOFomB--J9PRsLZrWfU_gdaNq68RLITA&amp;height=337"/>
          <p:cNvPicPr>
            <a:picLocks/>
          </p:cNvPicPr>
          <p:nvPr/>
        </p:nvPicPr>
        <p:blipFill rotWithShape="1">
          <a:blip r:embed="rId10">
            <a:extLst>
              <a:ext uri="{28A0092B-C50C-407E-A947-70E740481C1C}">
                <a14:useLocalDpi xmlns:a14="http://schemas.microsoft.com/office/drawing/2010/main" val="0"/>
              </a:ext>
            </a:extLst>
          </a:blip>
          <a:srcRect b="7468"/>
          <a:stretch/>
        </p:blipFill>
        <p:spPr bwMode="auto">
          <a:xfrm>
            <a:off x="0" y="3733800"/>
            <a:ext cx="1652736" cy="1863820"/>
          </a:xfrm>
          <a:prstGeom prst="rect">
            <a:avLst/>
          </a:prstGeom>
          <a:noFill/>
          <a:ln>
            <a:noFill/>
          </a:ln>
        </p:spPr>
      </p:pic>
      <p:sp>
        <p:nvSpPr>
          <p:cNvPr id="19" name="عنوان 1"/>
          <p:cNvSpPr txBox="1">
            <a:spLocks/>
          </p:cNvSpPr>
          <p:nvPr/>
        </p:nvSpPr>
        <p:spPr>
          <a:xfrm>
            <a:off x="-152400" y="5592762"/>
            <a:ext cx="2209800" cy="5032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dirty="0" smtClean="0"/>
              <a:t>الدجاج العادي </a:t>
            </a:r>
            <a:r>
              <a:rPr lang="en-US" sz="1400" b="1" kern="0" dirty="0" smtClean="0"/>
              <a:t> Gallus </a:t>
            </a:r>
            <a:r>
              <a:rPr lang="en-US" sz="1400" b="1" kern="0" dirty="0" smtClean="0"/>
              <a:t>gallus</a:t>
            </a:r>
            <a:endParaRPr lang="ar-SY" sz="1400" b="1" kern="0" dirty="0"/>
          </a:p>
        </p:txBody>
      </p:sp>
      <p:pic>
        <p:nvPicPr>
          <p:cNvPr id="20" name="عنصر نائب للمحتوى 3" descr="http://media5.picsearch.com/is?eZqxa2NRzFBedWXAch1A7HrsmOj7-TvKfpvA2ODZypk&amp;height=300"/>
          <p:cNvPicPr>
            <a:picLocks/>
          </p:cNvPicPr>
          <p:nvPr/>
        </p:nvPicPr>
        <p:blipFill rotWithShape="1">
          <a:blip r:embed="rId11">
            <a:extLst>
              <a:ext uri="{28A0092B-C50C-407E-A947-70E740481C1C}">
                <a14:useLocalDpi xmlns:a14="http://schemas.microsoft.com/office/drawing/2010/main" val="0"/>
              </a:ext>
            </a:extLst>
          </a:blip>
          <a:srcRect t="6048"/>
          <a:stretch/>
        </p:blipFill>
        <p:spPr bwMode="auto">
          <a:xfrm>
            <a:off x="1981200" y="3733800"/>
            <a:ext cx="2330152" cy="1870646"/>
          </a:xfrm>
          <a:prstGeom prst="rect">
            <a:avLst/>
          </a:prstGeom>
          <a:noFill/>
          <a:ln>
            <a:noFill/>
          </a:ln>
        </p:spPr>
      </p:pic>
      <p:sp>
        <p:nvSpPr>
          <p:cNvPr id="21" name="عنوان 1"/>
          <p:cNvSpPr txBox="1">
            <a:spLocks/>
          </p:cNvSpPr>
          <p:nvPr/>
        </p:nvSpPr>
        <p:spPr>
          <a:xfrm>
            <a:off x="2057400" y="5257800"/>
            <a:ext cx="2590800" cy="5794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kern="0" smtClean="0"/>
              <a:t> </a:t>
            </a:r>
            <a:r>
              <a:rPr lang="ar-SY" sz="1400" b="1" kern="0" smtClean="0"/>
              <a:t>الحمام العادي </a:t>
            </a:r>
            <a:r>
              <a:rPr lang="en-US" sz="1400" b="1" kern="0" smtClean="0"/>
              <a:t>Culomba livia</a:t>
            </a:r>
            <a:endParaRPr lang="ar-SY" sz="1400" b="1" kern="0" dirty="0"/>
          </a:p>
        </p:txBody>
      </p:sp>
    </p:spTree>
    <p:extLst>
      <p:ext uri="{BB962C8B-B14F-4D97-AF65-F5344CB8AC3E}">
        <p14:creationId xmlns:p14="http://schemas.microsoft.com/office/powerpoint/2010/main" val="13652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862064"/>
            <a:ext cx="7772400" cy="1143000"/>
          </a:xfrm>
        </p:spPr>
        <p:txBody>
          <a:bodyPr/>
          <a:lstStyle/>
          <a:p>
            <a:r>
              <a:rPr lang="ar-SY" dirty="0" smtClean="0"/>
              <a:t>الأصول البرية للحيوانات الزراعية</a:t>
            </a:r>
            <a:endParaRPr lang="ar-SY" dirty="0"/>
          </a:p>
        </p:txBody>
      </p:sp>
    </p:spTree>
    <p:extLst>
      <p:ext uri="{BB962C8B-B14F-4D97-AF65-F5344CB8AC3E}">
        <p14:creationId xmlns:p14="http://schemas.microsoft.com/office/powerpoint/2010/main" val="71396279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u="sng" dirty="0" smtClean="0">
                <a:solidFill>
                  <a:srgbClr val="FF0000"/>
                </a:solidFill>
              </a:rPr>
              <a:t>ا</a:t>
            </a:r>
            <a:r>
              <a:rPr lang="ar-SY" sz="3200" b="1" u="sng" dirty="0" smtClean="0">
                <a:solidFill>
                  <a:srgbClr val="FF0000"/>
                </a:solidFill>
              </a:rPr>
              <a:t>لأبقار</a:t>
            </a:r>
            <a:r>
              <a:rPr lang="ar-SY" sz="2800" b="1" dirty="0" smtClean="0"/>
              <a:t>: الأصل البري لها هو الثور البري الذي اتصف بضخامة الجسم وثقله, ولكنه انقرض فآخر فرد منه وجد في محمية طبيعية في بولونيا عام ( 1627 م)ولكن دمه انتقل عبر نسله وانحدر منه الثور الأوروبي والآسيوي والهندي.</a:t>
            </a:r>
            <a:endParaRPr lang="ar-SY" sz="2800" b="1" dirty="0"/>
          </a:p>
        </p:txBody>
      </p:sp>
      <p:pic>
        <p:nvPicPr>
          <p:cNvPr id="4" name="عنصر نائب للمحتوى 3" descr="http://media5.picsearch.com/is?U6FxDZVLdUA-gcQ1d4vYDlMiSsTXINA4MKkl4g61pYQ&amp;height=23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276872"/>
            <a:ext cx="6120680" cy="4581128"/>
          </a:xfrm>
          <a:prstGeom prst="rect">
            <a:avLst/>
          </a:prstGeom>
          <a:noFill/>
          <a:ln>
            <a:noFill/>
          </a:ln>
        </p:spPr>
      </p:pic>
    </p:spTree>
    <p:extLst>
      <p:ext uri="{BB962C8B-B14F-4D97-AF65-F5344CB8AC3E}">
        <p14:creationId xmlns:p14="http://schemas.microsoft.com/office/powerpoint/2010/main" val="592208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5699720"/>
          </a:xfrm>
        </p:spPr>
        <p:txBody>
          <a:bodyPr/>
          <a:lstStyle/>
          <a:p>
            <a:pPr algn="r"/>
            <a:r>
              <a:rPr lang="ar-SY" dirty="0" smtClean="0"/>
              <a:t>الثور الأوروبي: انحدر منه فيما بعد عروق الأبقار الحديثة مثل السيمنتال,والأحمر السهلي, الفريزيان, السويسري البني, الجرسي, الجرنسي, </a:t>
            </a:r>
            <a:r>
              <a:rPr lang="ar-SY" dirty="0" err="1" smtClean="0"/>
              <a:t>الهرفورد</a:t>
            </a:r>
            <a:r>
              <a:rPr lang="ar-SY" dirty="0" smtClean="0"/>
              <a:t>, والديفون وغيرها من العروق</a:t>
            </a:r>
            <a:endParaRPr lang="ar-SY" dirty="0"/>
          </a:p>
        </p:txBody>
      </p:sp>
    </p:spTree>
    <p:extLst>
      <p:ext uri="{BB962C8B-B14F-4D97-AF65-F5344CB8AC3E}">
        <p14:creationId xmlns:p14="http://schemas.microsoft.com/office/powerpoint/2010/main" val="226563171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4" descr="http://media5.picsearch.com/is?LIMbQbTTxTR3rj9rlbUQJFR0V90pgnCZvgJ1fFEUh9w&amp;height=20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98576" cy="1737320"/>
          </a:xfrm>
          <a:prstGeom prst="rect">
            <a:avLst/>
          </a:prstGeom>
          <a:noFill/>
          <a:ln>
            <a:noFill/>
          </a:ln>
        </p:spPr>
      </p:pic>
      <p:sp>
        <p:nvSpPr>
          <p:cNvPr id="3" name="عنوان 1"/>
          <p:cNvSpPr txBox="1">
            <a:spLocks/>
          </p:cNvSpPr>
          <p:nvPr/>
        </p:nvSpPr>
        <p:spPr>
          <a:xfrm>
            <a:off x="152400" y="1782762"/>
            <a:ext cx="1828800" cy="2746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smtClean="0"/>
              <a:t>السيمنتال </a:t>
            </a:r>
            <a:r>
              <a:rPr lang="en-US" sz="1400" b="1" kern="0" smtClean="0"/>
              <a:t>Simmental</a:t>
            </a:r>
            <a:endParaRPr lang="ar-SY" sz="1400" b="1" kern="0" dirty="0"/>
          </a:p>
        </p:txBody>
      </p:sp>
      <p:pic>
        <p:nvPicPr>
          <p:cNvPr id="4" name="عنصر نائب للمحتوى 3" descr="http://media1.picsearch.com/is?W2hOvwa6Y_kPgRo9Cr1Pa2cjN9_Mf_zBHUeHdskfM4k&amp;height=23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2133600" cy="1724744"/>
          </a:xfrm>
          <a:prstGeom prst="rect">
            <a:avLst/>
          </a:prstGeom>
          <a:noFill/>
          <a:ln>
            <a:noFill/>
          </a:ln>
        </p:spPr>
      </p:pic>
      <p:sp>
        <p:nvSpPr>
          <p:cNvPr id="5" name="عنوان 1"/>
          <p:cNvSpPr txBox="1">
            <a:spLocks/>
          </p:cNvSpPr>
          <p:nvPr/>
        </p:nvSpPr>
        <p:spPr>
          <a:xfrm>
            <a:off x="2743200" y="1782762"/>
            <a:ext cx="2514600" cy="2746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400" b="1" kern="0" smtClean="0"/>
              <a:t>السويسري البني </a:t>
            </a:r>
            <a:r>
              <a:rPr lang="en-US" sz="1400" b="1" kern="0" smtClean="0"/>
              <a:t>Brown swiss</a:t>
            </a:r>
            <a:endParaRPr lang="ar-SY" sz="1400" b="1" kern="0" dirty="0"/>
          </a:p>
        </p:txBody>
      </p:sp>
      <p:pic>
        <p:nvPicPr>
          <p:cNvPr id="6" name="عنصر نائب للمحتوى 3" descr="http://media2.picsearch.com/is?58C5ItKBzbgPjN2UFFh0eyQLykhTqtO73XpPl-BLlsM&amp;height=12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964088" y="167680"/>
            <a:ext cx="2274912" cy="1432520"/>
          </a:xfrm>
          <a:prstGeom prst="rect">
            <a:avLst/>
          </a:prstGeom>
          <a:noFill/>
          <a:ln>
            <a:noFill/>
          </a:ln>
        </p:spPr>
      </p:pic>
      <p:sp>
        <p:nvSpPr>
          <p:cNvPr id="7" name="مستطيل 6"/>
          <p:cNvSpPr/>
          <p:nvPr/>
        </p:nvSpPr>
        <p:spPr>
          <a:xfrm>
            <a:off x="5410200" y="1673423"/>
            <a:ext cx="1443024" cy="307777"/>
          </a:xfrm>
          <a:prstGeom prst="rect">
            <a:avLst/>
          </a:prstGeom>
        </p:spPr>
        <p:txBody>
          <a:bodyPr wrap="none">
            <a:spAutoFit/>
          </a:bodyPr>
          <a:lstStyle/>
          <a:p>
            <a:pPr algn="r" rtl="1"/>
            <a:r>
              <a:rPr lang="ar-SY" sz="1400" b="1" dirty="0"/>
              <a:t>الهيرفورد </a:t>
            </a:r>
            <a:r>
              <a:rPr lang="en-US" sz="1400" b="1" dirty="0"/>
              <a:t>Herford</a:t>
            </a:r>
            <a:endParaRPr lang="ar-SA" sz="1400" b="1" dirty="0"/>
          </a:p>
        </p:txBody>
      </p:sp>
    </p:spTree>
    <p:extLst>
      <p:ext uri="{BB962C8B-B14F-4D97-AF65-F5344CB8AC3E}">
        <p14:creationId xmlns:p14="http://schemas.microsoft.com/office/powerpoint/2010/main" val="166201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SY" dirty="0" smtClean="0"/>
              <a:t>الهيرفورد </a:t>
            </a:r>
            <a:r>
              <a:rPr lang="en-US" dirty="0" smtClean="0"/>
              <a:t>Herford</a:t>
            </a:r>
            <a:endParaRPr lang="ar-SY" dirty="0"/>
          </a:p>
        </p:txBody>
      </p:sp>
      <p:pic>
        <p:nvPicPr>
          <p:cNvPr id="4" name="عنصر نائب للمحتوى 3" descr="http://media2.picsearch.com/is?58C5ItKBzbgPjN2UFFh0eyQLykhTqtO73XpPl-BLlsM&amp;height=12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4876800"/>
            <a:ext cx="2274912" cy="1432520"/>
          </a:xfrm>
          <a:prstGeom prst="rect">
            <a:avLst/>
          </a:prstGeom>
          <a:noFill/>
          <a:ln>
            <a:noFill/>
          </a:ln>
        </p:spPr>
      </p:pic>
    </p:spTree>
    <p:extLst>
      <p:ext uri="{BB962C8B-B14F-4D97-AF65-F5344CB8AC3E}">
        <p14:creationId xmlns:p14="http://schemas.microsoft.com/office/powerpoint/2010/main" val="274817065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الثور الهندي انحدر منه </a:t>
            </a:r>
            <a:r>
              <a:rPr lang="ar-SY" sz="2800" b="1" dirty="0" err="1" smtClean="0"/>
              <a:t>الزيبو</a:t>
            </a:r>
            <a:r>
              <a:rPr lang="ar-SY" sz="2800" b="1" dirty="0" smtClean="0"/>
              <a:t> الهندي والذي انحدرت منه الأبقار الهندية والإفريقية والعربية ( كالأبقار الشامية)</a:t>
            </a:r>
            <a:endParaRPr lang="ar-SY" sz="2800" b="1" dirty="0"/>
          </a:p>
        </p:txBody>
      </p:sp>
      <p:pic>
        <p:nvPicPr>
          <p:cNvPr id="4" name="عنصر نائب للمحتوى 3" descr="http://media3.picsearch.com/is?Y_rIZ5Zmd-eHL8vllXOk6wcSlTwH523KfdioVyHC_F4&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3680792" cy="3312368"/>
          </a:xfrm>
          <a:prstGeom prst="rect">
            <a:avLst/>
          </a:prstGeom>
          <a:noFill/>
          <a:ln>
            <a:noFill/>
          </a:ln>
        </p:spPr>
      </p:pic>
      <p:pic>
        <p:nvPicPr>
          <p:cNvPr id="5" name="عنصر نائب للمحتوى 3" descr="http://media1.picsearch.com/is?1x80OzhADqOx2Hy5rlsBmcD6NNsT7q9MX1xgfGJVpTU&amp;height=24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311824" y="1691680"/>
            <a:ext cx="4832176" cy="303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295400" y="5040868"/>
            <a:ext cx="1244251" cy="369332"/>
          </a:xfrm>
          <a:prstGeom prst="rect">
            <a:avLst/>
          </a:prstGeom>
        </p:spPr>
        <p:txBody>
          <a:bodyPr wrap="none">
            <a:spAutoFit/>
          </a:bodyPr>
          <a:lstStyle/>
          <a:p>
            <a:r>
              <a:rPr lang="ar-SY" b="1" dirty="0" err="1"/>
              <a:t>الزيبو</a:t>
            </a:r>
            <a:r>
              <a:rPr lang="ar-SY" b="1" dirty="0"/>
              <a:t> الهندي </a:t>
            </a:r>
            <a:endParaRPr lang="ar-SA" dirty="0"/>
          </a:p>
        </p:txBody>
      </p:sp>
      <p:sp>
        <p:nvSpPr>
          <p:cNvPr id="6" name="مستطيل 5"/>
          <p:cNvSpPr/>
          <p:nvPr/>
        </p:nvSpPr>
        <p:spPr>
          <a:xfrm>
            <a:off x="6182415" y="4876800"/>
            <a:ext cx="1257075" cy="369332"/>
          </a:xfrm>
          <a:prstGeom prst="rect">
            <a:avLst/>
          </a:prstGeom>
        </p:spPr>
        <p:txBody>
          <a:bodyPr wrap="none">
            <a:spAutoFit/>
          </a:bodyPr>
          <a:lstStyle/>
          <a:p>
            <a:r>
              <a:rPr lang="ar-SY" b="1" dirty="0"/>
              <a:t>الأبقار الشامية</a:t>
            </a:r>
            <a:endParaRPr lang="ar-SA" b="1" dirty="0"/>
          </a:p>
        </p:txBody>
      </p:sp>
    </p:spTree>
    <p:extLst>
      <p:ext uri="{BB962C8B-B14F-4D97-AF65-F5344CB8AC3E}">
        <p14:creationId xmlns:p14="http://schemas.microsoft.com/office/powerpoint/2010/main" val="33801155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213992"/>
            <a:ext cx="7772400" cy="1143000"/>
          </a:xfrm>
        </p:spPr>
        <p:txBody>
          <a:bodyPr/>
          <a:lstStyle/>
          <a:p>
            <a:pPr algn="r"/>
            <a:r>
              <a:rPr lang="ar-SY" sz="3600" dirty="0" smtClean="0"/>
              <a:t>الثور الآسيوي: انحدر منه العرق المنغولي, الياقوتي, القفقازي السيبيري , والأبقار الصفراء وغيرها من الأبقار الآسيوية.</a:t>
            </a:r>
            <a:endParaRPr lang="ar-SY" sz="3600" dirty="0"/>
          </a:p>
        </p:txBody>
      </p:sp>
    </p:spTree>
    <p:extLst>
      <p:ext uri="{BB962C8B-B14F-4D97-AF65-F5344CB8AC3E}">
        <p14:creationId xmlns:p14="http://schemas.microsoft.com/office/powerpoint/2010/main" val="89850424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1066800"/>
            <a:ext cx="6781800" cy="350838"/>
          </a:xfrm>
        </p:spPr>
        <p:txBody>
          <a:bodyPr/>
          <a:lstStyle/>
          <a:p>
            <a:pPr rtl="1"/>
            <a:r>
              <a:rPr lang="ar-SY" sz="1800" b="1" dirty="0" smtClean="0"/>
              <a:t>المنغولي </a:t>
            </a:r>
            <a:r>
              <a:rPr lang="en-US" sz="1800" b="1" dirty="0" smtClean="0"/>
              <a:t>Mongolian</a:t>
            </a:r>
            <a:endParaRPr lang="ar-SY" sz="1800" b="1" dirty="0"/>
          </a:p>
        </p:txBody>
      </p:sp>
      <p:pic>
        <p:nvPicPr>
          <p:cNvPr id="4" name="عنصر نائب للمحتوى 3" descr="http://media3.picsearch.com/is?SQjQVTKrjGU1_P9oBsnKJDbLH05KE-Q73T1tIkXKqVk&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40632"/>
            <a:ext cx="3854152" cy="3159968"/>
          </a:xfrm>
          <a:prstGeom prst="rect">
            <a:avLst/>
          </a:prstGeom>
          <a:noFill/>
          <a:ln>
            <a:noFill/>
          </a:ln>
        </p:spPr>
      </p:pic>
      <p:pic>
        <p:nvPicPr>
          <p:cNvPr id="5" name="عنصر نائب للمحتوى 3" descr="http://media2.picsearch.com/is?UERpt85HF2rbfhWXtwNqNXVGdR1ejJAKeShVRMt5JCM&amp;height=24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379168" cy="31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وان 1"/>
          <p:cNvSpPr txBox="1">
            <a:spLocks/>
          </p:cNvSpPr>
          <p:nvPr/>
        </p:nvSpPr>
        <p:spPr bwMode="auto">
          <a:xfrm>
            <a:off x="5181600" y="1219200"/>
            <a:ext cx="35814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rtl="1"/>
            <a:r>
              <a:rPr lang="ar-SY" sz="1800" b="1" kern="0" smtClean="0"/>
              <a:t> الياقوتي </a:t>
            </a:r>
            <a:r>
              <a:rPr lang="en-US" sz="1800" b="1" kern="0" smtClean="0"/>
              <a:t>Yakutian</a:t>
            </a:r>
            <a:endParaRPr lang="ar-SY" sz="1800" b="1" kern="0" dirty="0"/>
          </a:p>
        </p:txBody>
      </p:sp>
    </p:spTree>
    <p:extLst>
      <p:ext uri="{BB962C8B-B14F-4D97-AF65-F5344CB8AC3E}">
        <p14:creationId xmlns:p14="http://schemas.microsoft.com/office/powerpoint/2010/main" val="329913955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ar-SY" sz="4000" dirty="0" smtClean="0"/>
              <a:t>المقومات الأساسية للإنتاج الحيواني</a:t>
            </a:r>
            <a:endParaRPr lang="en-US" sz="4000" dirty="0"/>
          </a:p>
        </p:txBody>
      </p:sp>
      <p:sp>
        <p:nvSpPr>
          <p:cNvPr id="10243" name="Rectangle 3"/>
          <p:cNvSpPr>
            <a:spLocks noGrp="1" noChangeArrowheads="1"/>
          </p:cNvSpPr>
          <p:nvPr>
            <p:ph type="body" idx="1"/>
          </p:nvPr>
        </p:nvSpPr>
        <p:spPr>
          <a:xfrm>
            <a:off x="457200" y="1600200"/>
            <a:ext cx="8686800" cy="4525963"/>
          </a:xfrm>
        </p:spPr>
        <p:txBody>
          <a:bodyPr/>
          <a:lstStyle/>
          <a:p>
            <a:pPr marL="0" indent="0" algn="ctr">
              <a:lnSpc>
                <a:spcPct val="90000"/>
              </a:lnSpc>
              <a:buNone/>
            </a:pPr>
            <a:r>
              <a:rPr lang="ar-SY" i="1" dirty="0" smtClean="0"/>
              <a:t>      - رأس المال.</a:t>
            </a:r>
          </a:p>
          <a:p>
            <a:pPr marL="0" indent="0" algn="ctr">
              <a:lnSpc>
                <a:spcPct val="90000"/>
              </a:lnSpc>
              <a:buNone/>
            </a:pPr>
            <a:r>
              <a:rPr lang="ar-SY" i="1" dirty="0"/>
              <a:t> </a:t>
            </a:r>
            <a:r>
              <a:rPr lang="ar-SY" i="1" dirty="0" smtClean="0"/>
              <a:t>        موقع الأرض   </a:t>
            </a:r>
          </a:p>
          <a:p>
            <a:pPr marL="0" indent="0" algn="r">
              <a:lnSpc>
                <a:spcPct val="90000"/>
              </a:lnSpc>
              <a:buNone/>
            </a:pPr>
            <a:r>
              <a:rPr lang="ar-SY" i="1" dirty="0"/>
              <a:t> </a:t>
            </a:r>
            <a:r>
              <a:rPr lang="ar-SY" i="1" dirty="0" smtClean="0"/>
              <a:t>                              - نوع وعرق الحيوان</a:t>
            </a:r>
          </a:p>
          <a:p>
            <a:pPr marL="0" indent="0" algn="r">
              <a:lnSpc>
                <a:spcPct val="90000"/>
              </a:lnSpc>
              <a:buNone/>
            </a:pPr>
            <a:r>
              <a:rPr lang="ar-SY" i="1" dirty="0"/>
              <a:t> </a:t>
            </a:r>
            <a:r>
              <a:rPr lang="ar-SY" i="1" dirty="0" smtClean="0"/>
              <a:t>                              - الخبرة والمعرفة</a:t>
            </a:r>
          </a:p>
          <a:p>
            <a:pPr marL="0" indent="0" algn="r">
              <a:lnSpc>
                <a:spcPct val="90000"/>
              </a:lnSpc>
              <a:buNone/>
            </a:pPr>
            <a:r>
              <a:rPr lang="ar-SY" i="1" dirty="0"/>
              <a:t> </a:t>
            </a:r>
            <a:r>
              <a:rPr lang="ar-SY" i="1" dirty="0" smtClean="0"/>
              <a:t>                              - </a:t>
            </a:r>
            <a:endParaRPr lang="en-US" i="1" dirty="0"/>
          </a:p>
        </p:txBody>
      </p:sp>
      <p:pic>
        <p:nvPicPr>
          <p:cNvPr id="10244" name="Picture 4" descr="MPPH03083I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370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32656"/>
            <a:ext cx="7772400" cy="1143000"/>
          </a:xfrm>
        </p:spPr>
        <p:txBody>
          <a:bodyPr/>
          <a:lstStyle/>
          <a:p>
            <a:pPr algn="r"/>
            <a:r>
              <a:rPr lang="ar-SY" sz="2400" b="1" dirty="0" smtClean="0"/>
              <a:t>أشد الأنواع قرابة للأبقار هي الجايال, الجاور, البانتنج, البيزون, والياك, بدليل إمكانية تزاوجها مع الأبقار المستأنسة وإنتاجها نسل خصب من الإناث, بينما الذكور المنتجة كانت عقيمة, بسبب انعدام الفعالية الحيوية لسائلها المنوي.</a:t>
            </a:r>
            <a:endParaRPr lang="ar-SY" sz="2400" b="1" dirty="0"/>
          </a:p>
        </p:txBody>
      </p:sp>
      <p:pic>
        <p:nvPicPr>
          <p:cNvPr id="4" name="عنصر نائب للمحتوى 3" descr="http://media5.picsearch.com/is?mcFUUU8tkf58Fb9ZS_-wfpShBsPeC6VL_lU9fqbpZYY&amp;height=22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3184128" cy="2104008"/>
          </a:xfrm>
          <a:prstGeom prst="rect">
            <a:avLst/>
          </a:prstGeom>
          <a:noFill/>
          <a:ln>
            <a:noFill/>
          </a:ln>
        </p:spPr>
      </p:pic>
      <p:pic>
        <p:nvPicPr>
          <p:cNvPr id="5" name="صورة 4" descr="http://media1.picsearch.com/is?unfWbiENPPh6uidx5cC6Lg0p3wtEVPfkQAJV4BdqCqY&amp;height=254"/>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220277"/>
            <a:ext cx="2918251" cy="2288843"/>
          </a:xfrm>
          <a:prstGeom prst="rect">
            <a:avLst/>
          </a:prstGeom>
          <a:noFill/>
          <a:ln>
            <a:noFill/>
          </a:ln>
        </p:spPr>
      </p:pic>
      <p:pic>
        <p:nvPicPr>
          <p:cNvPr id="6" name="صورة 5" descr="http://media3.picsearch.com/is?C3wB7iD1jXSpZX01IdSIeFjdIEDfNckC89qkyfRLNeI&amp;height=341"/>
          <p:cNvPicPr/>
          <p:nvPr/>
        </p:nvPicPr>
        <p:blipFill>
          <a:blip r:embed="rId4">
            <a:extLst>
              <a:ext uri="{28A0092B-C50C-407E-A947-70E740481C1C}">
                <a14:useLocalDpi xmlns:a14="http://schemas.microsoft.com/office/drawing/2010/main" val="0"/>
              </a:ext>
            </a:extLst>
          </a:blip>
          <a:srcRect/>
          <a:stretch>
            <a:fillRect/>
          </a:stretch>
        </p:blipFill>
        <p:spPr bwMode="auto">
          <a:xfrm>
            <a:off x="6070917" y="1742590"/>
            <a:ext cx="2997835" cy="3244215"/>
          </a:xfrm>
          <a:prstGeom prst="rect">
            <a:avLst/>
          </a:prstGeom>
          <a:noFill/>
          <a:ln>
            <a:noFill/>
          </a:ln>
        </p:spPr>
      </p:pic>
      <p:pic>
        <p:nvPicPr>
          <p:cNvPr id="7" name="صورة 6" descr="http://media2.picsearch.com/is?IkJcSPIsGYH_ILPYRJ4Q596Y-uVLx93zXdZiS-hHhCY&amp;height=199"/>
          <p:cNvPicPr/>
          <p:nvPr/>
        </p:nvPicPr>
        <p:blipFill>
          <a:blip r:embed="rId5">
            <a:extLst>
              <a:ext uri="{28A0092B-C50C-407E-A947-70E740481C1C}">
                <a14:useLocalDpi xmlns:a14="http://schemas.microsoft.com/office/drawing/2010/main" val="0"/>
              </a:ext>
            </a:extLst>
          </a:blip>
          <a:srcRect/>
          <a:stretch>
            <a:fillRect/>
          </a:stretch>
        </p:blipFill>
        <p:spPr bwMode="auto">
          <a:xfrm>
            <a:off x="6194107" y="4889500"/>
            <a:ext cx="2663825" cy="1892300"/>
          </a:xfrm>
          <a:prstGeom prst="rect">
            <a:avLst/>
          </a:prstGeom>
          <a:noFill/>
          <a:ln>
            <a:noFill/>
          </a:ln>
        </p:spPr>
      </p:pic>
      <p:pic>
        <p:nvPicPr>
          <p:cNvPr id="8" name="صورة 7" descr="http://media4.picsearch.com/is?butiqKhKFculF6oY8Jsv9rR-h14FiDEAfP330mK1aQU&amp;height=227"/>
          <p:cNvPicPr/>
          <p:nvPr/>
        </p:nvPicPr>
        <p:blipFill>
          <a:blip r:embed="rId6">
            <a:extLst>
              <a:ext uri="{28A0092B-C50C-407E-A947-70E740481C1C}">
                <a14:useLocalDpi xmlns:a14="http://schemas.microsoft.com/office/drawing/2010/main" val="0"/>
              </a:ext>
            </a:extLst>
          </a:blip>
          <a:srcRect/>
          <a:stretch>
            <a:fillRect/>
          </a:stretch>
        </p:blipFill>
        <p:spPr bwMode="auto">
          <a:xfrm>
            <a:off x="971600" y="4618990"/>
            <a:ext cx="3244215" cy="2162810"/>
          </a:xfrm>
          <a:prstGeom prst="rect">
            <a:avLst/>
          </a:prstGeom>
          <a:noFill/>
          <a:ln>
            <a:noFill/>
          </a:ln>
        </p:spPr>
      </p:pic>
    </p:spTree>
    <p:extLst>
      <p:ext uri="{BB962C8B-B14F-4D97-AF65-F5344CB8AC3E}">
        <p14:creationId xmlns:p14="http://schemas.microsoft.com/office/powerpoint/2010/main" val="37843759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60648"/>
            <a:ext cx="7772400" cy="1143000"/>
          </a:xfrm>
        </p:spPr>
        <p:txBody>
          <a:bodyPr/>
          <a:lstStyle/>
          <a:p>
            <a:pPr algn="r" rtl="1"/>
            <a:r>
              <a:rPr lang="ar-SY" sz="2400" b="1" dirty="0" smtClean="0"/>
              <a:t>جنس الجاموس الآسيوي </a:t>
            </a:r>
            <a:r>
              <a:rPr lang="en-US" sz="2400" b="1" dirty="0" smtClean="0"/>
              <a:t>Bobalus  </a:t>
            </a:r>
            <a:r>
              <a:rPr lang="ar-SY" sz="2400" b="1" dirty="0" smtClean="0"/>
              <a:t>  وينتشر في الهند والباكستان والفيليبين.....وأماكن أخرى, يتشابه الجاموس مع الأبقار العادية في الأسس التصنيفية, ولكن لا يمكن أن يحدث الإخصاب عند التزاوج بينهم بسبب الاختلافات الوراثية فيما بينهم</a:t>
            </a:r>
            <a:endParaRPr lang="ar-SY" sz="2400" b="1" dirty="0"/>
          </a:p>
        </p:txBody>
      </p:sp>
      <p:pic>
        <p:nvPicPr>
          <p:cNvPr id="4" name="عنصر نائب للمحتوى 3" descr="http://media3.picsearch.com/is?N4lePhjbwCgm3pNfYWUlWiKY9x3J_I7IGf9wK1Zfxx8&amp;height=341"/>
          <p:cNvPicPr>
            <a:picLocks noGrp="1"/>
          </p:cNvPicPr>
          <p:nvPr>
            <p:ph idx="1"/>
          </p:nvPr>
        </p:nvPicPr>
        <p:blipFill rotWithShape="1">
          <a:blip r:embed="rId2">
            <a:extLst>
              <a:ext uri="{28A0092B-C50C-407E-A947-70E740481C1C}">
                <a14:useLocalDpi xmlns:a14="http://schemas.microsoft.com/office/drawing/2010/main" val="0"/>
              </a:ext>
            </a:extLst>
          </a:blip>
          <a:srcRect b="5095"/>
          <a:stretch/>
        </p:blipFill>
        <p:spPr bwMode="auto">
          <a:xfrm>
            <a:off x="1547664" y="1772816"/>
            <a:ext cx="5328592" cy="4826104"/>
          </a:xfrm>
          <a:prstGeom prst="rect">
            <a:avLst/>
          </a:prstGeom>
          <a:noFill/>
          <a:ln>
            <a:noFill/>
          </a:ln>
        </p:spPr>
      </p:pic>
    </p:spTree>
    <p:extLst>
      <p:ext uri="{BB962C8B-B14F-4D97-AF65-F5344CB8AC3E}">
        <p14:creationId xmlns:p14="http://schemas.microsoft.com/office/powerpoint/2010/main" val="162348747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sz="2800" b="1" dirty="0" smtClean="0"/>
              <a:t>جنس الجاموس الإفريقي </a:t>
            </a:r>
            <a:r>
              <a:rPr lang="en-US" sz="2800" b="1" dirty="0" smtClean="0"/>
              <a:t> Syncerus</a:t>
            </a:r>
            <a:r>
              <a:rPr lang="ar-SY" sz="2800" b="1" dirty="0" smtClean="0"/>
              <a:t> وينتشر في مصر وجنوب إفريقيا.</a:t>
            </a:r>
            <a:endParaRPr lang="ar-SY" sz="2800" b="1" dirty="0"/>
          </a:p>
        </p:txBody>
      </p:sp>
      <p:pic>
        <p:nvPicPr>
          <p:cNvPr id="4" name="عنصر نائب للمحتوى 3" descr="http://media3.picsearch.com/is?hiVbsWdl40wSfM-PGS45Ey3dfIozPtdf42CxnIIk-8Y&amp;height=24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688632" cy="4320480"/>
          </a:xfrm>
          <a:prstGeom prst="rect">
            <a:avLst/>
          </a:prstGeom>
          <a:noFill/>
          <a:ln>
            <a:noFill/>
          </a:ln>
        </p:spPr>
      </p:pic>
    </p:spTree>
    <p:extLst>
      <p:ext uri="{BB962C8B-B14F-4D97-AF65-F5344CB8AC3E}">
        <p14:creationId xmlns:p14="http://schemas.microsoft.com/office/powerpoint/2010/main" val="230959337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761728"/>
            <a:ext cx="7772400" cy="1667272"/>
          </a:xfrm>
        </p:spPr>
        <p:txBody>
          <a:bodyPr/>
          <a:lstStyle/>
          <a:p>
            <a:pPr algn="r"/>
            <a:r>
              <a:rPr lang="ar-SY" b="1" u="sng" dirty="0" smtClean="0"/>
              <a:t>الأغنام: </a:t>
            </a:r>
            <a:r>
              <a:rPr lang="ar-SY" sz="3200" b="1" dirty="0" smtClean="0"/>
              <a:t>يصعب تحديد تاريخ استئناسها ولكن يرجح أنها كانت نحو ( 4000) سنة قبل الميلاد, أو ( 8000) سنة قبل الميلاد عندما عرف الإنسان الزراعة. </a:t>
            </a:r>
            <a:endParaRPr lang="ar-SY" sz="3200" b="1" u="sng" dirty="0"/>
          </a:p>
        </p:txBody>
      </p:sp>
    </p:spTree>
    <p:extLst>
      <p:ext uri="{BB962C8B-B14F-4D97-AF65-F5344CB8AC3E}">
        <p14:creationId xmlns:p14="http://schemas.microsoft.com/office/powerpoint/2010/main" val="410610156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60648"/>
            <a:ext cx="7772400" cy="1143000"/>
          </a:xfrm>
        </p:spPr>
        <p:txBody>
          <a:bodyPr/>
          <a:lstStyle/>
          <a:p>
            <a:pPr algn="r" rtl="1"/>
            <a:r>
              <a:rPr lang="ar-SY" dirty="0" smtClean="0"/>
              <a:t>الإرجالي </a:t>
            </a:r>
            <a:r>
              <a:rPr lang="en-US" dirty="0" smtClean="0"/>
              <a:t>Argali:</a:t>
            </a:r>
            <a:r>
              <a:rPr lang="ar-SY" dirty="0" smtClean="0"/>
              <a:t> </a:t>
            </a:r>
            <a:r>
              <a:rPr lang="ar-SY" sz="2800" dirty="0" smtClean="0"/>
              <a:t>انحدرت منها الأغنام الآسيوية عاش في المناطق الجبلية اتصف بضخامة جسمه وغطى جسمه صوف خشن أشقر, ونتج منه الأغنام ذات الإلية</a:t>
            </a:r>
            <a:endParaRPr lang="ar-SY" dirty="0"/>
          </a:p>
        </p:txBody>
      </p:sp>
      <p:pic>
        <p:nvPicPr>
          <p:cNvPr id="4" name="عنصر نائب للمحتوى 3" descr="http://media5.picsearch.com/is?Ie9AVVmcWMBUnTnNB77Mt-Y-T8pa_xIcplpapWnaAGM&amp;height=29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1844824"/>
            <a:ext cx="5760640" cy="4824536"/>
          </a:xfrm>
          <a:prstGeom prst="rect">
            <a:avLst/>
          </a:prstGeom>
          <a:noFill/>
          <a:ln>
            <a:noFill/>
          </a:ln>
        </p:spPr>
      </p:pic>
    </p:spTree>
    <p:extLst>
      <p:ext uri="{BB962C8B-B14F-4D97-AF65-F5344CB8AC3E}">
        <p14:creationId xmlns:p14="http://schemas.microsoft.com/office/powerpoint/2010/main" val="238878278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dirty="0" err="1" smtClean="0"/>
              <a:t>الأرجار</a:t>
            </a:r>
            <a:r>
              <a:rPr lang="en-US" dirty="0" smtClean="0"/>
              <a:t> Argar</a:t>
            </a:r>
            <a:r>
              <a:rPr lang="ar-SY" dirty="0" smtClean="0"/>
              <a:t> :</a:t>
            </a:r>
            <a:r>
              <a:rPr lang="ar-SY" sz="2800" dirty="0" smtClean="0"/>
              <a:t> عاش في الأراضي السهلية ونتج</a:t>
            </a:r>
            <a:r>
              <a:rPr lang="ar-LB" sz="2800" dirty="0" smtClean="0"/>
              <a:t> عنه</a:t>
            </a:r>
            <a:r>
              <a:rPr lang="ar-SY" sz="2800" dirty="0" smtClean="0"/>
              <a:t> العديد من عروق الأغنام الآسيوية الحالية عديمة الإلية.</a:t>
            </a:r>
            <a:endParaRPr lang="ar-SY" dirty="0"/>
          </a:p>
        </p:txBody>
      </p:sp>
      <p:pic>
        <p:nvPicPr>
          <p:cNvPr id="4" name="عنصر نائب للمحتوى 3" descr="http://media1.picsearch.com/is?yxbGdgTOYIQz6fzLBJ9TEueMVwKX_xKC6NvdI0EYLfs&amp;height=25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916832"/>
            <a:ext cx="4464496" cy="4680520"/>
          </a:xfrm>
          <a:prstGeom prst="rect">
            <a:avLst/>
          </a:prstGeom>
          <a:noFill/>
          <a:ln>
            <a:noFill/>
          </a:ln>
        </p:spPr>
      </p:pic>
    </p:spTree>
    <p:extLst>
      <p:ext uri="{BB962C8B-B14F-4D97-AF65-F5344CB8AC3E}">
        <p14:creationId xmlns:p14="http://schemas.microsoft.com/office/powerpoint/2010/main" val="208375447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60648"/>
            <a:ext cx="7772400" cy="1143000"/>
          </a:xfrm>
        </p:spPr>
        <p:txBody>
          <a:bodyPr/>
          <a:lstStyle/>
          <a:p>
            <a:pPr algn="r" rtl="1"/>
            <a:r>
              <a:rPr lang="ar-SY" dirty="0" err="1" smtClean="0"/>
              <a:t>الموفلون</a:t>
            </a:r>
            <a:r>
              <a:rPr lang="ar-SY" dirty="0" smtClean="0"/>
              <a:t> </a:t>
            </a:r>
            <a:r>
              <a:rPr lang="en-US" dirty="0" err="1" smtClean="0"/>
              <a:t>Muflon</a:t>
            </a:r>
            <a:r>
              <a:rPr lang="ar-SY" dirty="0" smtClean="0"/>
              <a:t> :</a:t>
            </a:r>
            <a:r>
              <a:rPr lang="ar-SY" sz="2800" dirty="0" smtClean="0"/>
              <a:t>عاش في مناطق مختلفة من أوروبا وجزر البحر الأبيض المتوسط وخاصة كورسيكا, وتتصف بحجمها الصغير, وانحدرت منها جميع  عروق أغنام أوروبا وبعض أغنام الاتحاد السوفياتي السابق قصيرة الذيل</a:t>
            </a:r>
            <a:endParaRPr lang="ar-SY" dirty="0"/>
          </a:p>
        </p:txBody>
      </p:sp>
      <p:pic>
        <p:nvPicPr>
          <p:cNvPr id="4" name="عنصر نائب للمحتوى 3" descr="http://media1.picsearch.com/is?irz8VVHTKW8sIstEtcskGhJysp22_EGhWd8v4-tpm_I&amp;height=29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048672" cy="4392488"/>
          </a:xfrm>
          <a:prstGeom prst="rect">
            <a:avLst/>
          </a:prstGeom>
          <a:noFill/>
          <a:ln>
            <a:noFill/>
          </a:ln>
        </p:spPr>
      </p:pic>
    </p:spTree>
    <p:extLst>
      <p:ext uri="{BB962C8B-B14F-4D97-AF65-F5344CB8AC3E}">
        <p14:creationId xmlns:p14="http://schemas.microsoft.com/office/powerpoint/2010/main" val="192285150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404664"/>
            <a:ext cx="7772400" cy="1143000"/>
          </a:xfrm>
        </p:spPr>
        <p:txBody>
          <a:bodyPr/>
          <a:lstStyle/>
          <a:p>
            <a:pPr algn="l" rtl="1"/>
            <a:r>
              <a:rPr lang="ar-SY" sz="3600" b="1" dirty="0" smtClean="0"/>
              <a:t>الأصل البري الكندي </a:t>
            </a:r>
            <a:r>
              <a:rPr lang="en-US" sz="3600" b="1" dirty="0" smtClean="0"/>
              <a:t>Ovis canadensis</a:t>
            </a:r>
            <a:r>
              <a:rPr lang="ar-SY" sz="3600" b="1" dirty="0" smtClean="0"/>
              <a:t> :</a:t>
            </a:r>
            <a:br>
              <a:rPr lang="ar-SY" sz="3600" b="1" dirty="0" smtClean="0"/>
            </a:br>
            <a:r>
              <a:rPr lang="ar-SY" sz="2400" b="1" dirty="0" smtClean="0"/>
              <a:t>انتشر في شمال ووسط أميركا, امتازت بالقرون الكبيرة المسطحة, ومنها انحدرت جميع عروق الأغنام في القارة الأمريكية( الشمالية والجنوبية).</a:t>
            </a:r>
            <a:endParaRPr lang="ar-SY" sz="3600" b="1" dirty="0"/>
          </a:p>
        </p:txBody>
      </p:sp>
      <p:pic>
        <p:nvPicPr>
          <p:cNvPr id="4" name="عنصر نائب للمحتوى 3" descr="http://media5.picsearch.com/is?JuMIXsC_1zsbVY51v5DpcGbokgojNUJVAAbqpjEpvDY&amp;height=34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3960440" cy="5013176"/>
          </a:xfrm>
          <a:prstGeom prst="rect">
            <a:avLst/>
          </a:prstGeom>
          <a:noFill/>
          <a:ln>
            <a:noFill/>
          </a:ln>
        </p:spPr>
      </p:pic>
    </p:spTree>
    <p:extLst>
      <p:ext uri="{BB962C8B-B14F-4D97-AF65-F5344CB8AC3E}">
        <p14:creationId xmlns:p14="http://schemas.microsoft.com/office/powerpoint/2010/main" val="189861972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1143000"/>
          </a:xfrm>
        </p:spPr>
        <p:txBody>
          <a:bodyPr/>
          <a:lstStyle/>
          <a:p>
            <a:pPr algn="r" rtl="1"/>
            <a:r>
              <a:rPr lang="ar-SY" dirty="0" err="1" smtClean="0"/>
              <a:t>الكريفي</a:t>
            </a:r>
            <a:r>
              <a:rPr lang="ar-SY" dirty="0" smtClean="0"/>
              <a:t> </a:t>
            </a:r>
            <a:r>
              <a:rPr lang="en-US" dirty="0" err="1" smtClean="0"/>
              <a:t>Krifi</a:t>
            </a:r>
            <a:r>
              <a:rPr lang="ar-SY" dirty="0" smtClean="0"/>
              <a:t> :</a:t>
            </a:r>
            <a:r>
              <a:rPr lang="ar-SY" sz="2400" b="1" dirty="0" smtClean="0"/>
              <a:t>عاش في دول إفريقيا الشمالية( تونس- المغرب- الجزائر), ومنه انحدرت عروق الأغنام الإفريقية المحلية, وكباش </a:t>
            </a:r>
            <a:r>
              <a:rPr lang="ar-SY" sz="2400" b="1" dirty="0" err="1" smtClean="0"/>
              <a:t>الكريفي</a:t>
            </a:r>
            <a:r>
              <a:rPr lang="ar-SY" sz="2400" b="1" dirty="0" smtClean="0"/>
              <a:t> تعطي نسلا فقط عند التزاوج مع العروق الإفريقية</a:t>
            </a:r>
            <a:r>
              <a:rPr lang="en-US" sz="2400" b="1" dirty="0" smtClean="0"/>
              <a:t> </a:t>
            </a:r>
            <a:r>
              <a:rPr lang="ar-SY" sz="2400" b="1" dirty="0" smtClean="0"/>
              <a:t> المحلية</a:t>
            </a:r>
            <a:r>
              <a:rPr lang="ar-SY" sz="2000" b="1" dirty="0" smtClean="0"/>
              <a:t> ولاينجح ذلك مع العروق الآسيوية والأوروبية, أما التزاوج بين </a:t>
            </a:r>
            <a:r>
              <a:rPr lang="ar-SY" sz="2000" b="1" dirty="0" err="1" smtClean="0"/>
              <a:t>الأرجار</a:t>
            </a:r>
            <a:r>
              <a:rPr lang="ar-SY" sz="2000" b="1" dirty="0" smtClean="0"/>
              <a:t>, الأرجالي, الموفلون, والكندي يمكننا من الحصول على نسل خصب.</a:t>
            </a:r>
            <a:r>
              <a:rPr lang="en-US" dirty="0" smtClean="0"/>
              <a:t/>
            </a:r>
            <a:br>
              <a:rPr lang="en-US" dirty="0" smtClean="0"/>
            </a:br>
            <a:r>
              <a:rPr lang="en-US" dirty="0"/>
              <a:t> </a:t>
            </a:r>
            <a:endParaRPr lang="ar-SY" dirty="0"/>
          </a:p>
        </p:txBody>
      </p:sp>
      <p:pic>
        <p:nvPicPr>
          <p:cNvPr id="4" name="عنصر نائب للمحتوى 3" descr="http://media3.picsearch.com/is?aLsM0w1YOQdhWVsbOXtwxt_DO2i-O--nW6xS4NYF8oM&amp;height=22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272808" cy="4824536"/>
          </a:xfrm>
          <a:prstGeom prst="rect">
            <a:avLst/>
          </a:prstGeom>
          <a:noFill/>
          <a:ln>
            <a:noFill/>
          </a:ln>
        </p:spPr>
      </p:pic>
    </p:spTree>
    <p:extLst>
      <p:ext uri="{BB962C8B-B14F-4D97-AF65-F5344CB8AC3E}">
        <p14:creationId xmlns:p14="http://schemas.microsoft.com/office/powerpoint/2010/main" val="66126316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16632"/>
            <a:ext cx="7772400" cy="1143000"/>
          </a:xfrm>
        </p:spPr>
        <p:txBody>
          <a:bodyPr/>
          <a:lstStyle/>
          <a:p>
            <a:pPr algn="r"/>
            <a:r>
              <a:rPr lang="ar-SY" dirty="0" smtClean="0"/>
              <a:t>الماعز</a:t>
            </a:r>
            <a:br>
              <a:rPr lang="ar-SY" dirty="0" smtClean="0"/>
            </a:br>
            <a:r>
              <a:rPr lang="ar-SY" sz="2800" dirty="0" smtClean="0"/>
              <a:t>- الماعز ذو القرون المقوسة غير </a:t>
            </a:r>
            <a:r>
              <a:rPr lang="ar-SY" sz="2800" dirty="0" err="1" smtClean="0"/>
              <a:t>المحلزنة</a:t>
            </a:r>
            <a:r>
              <a:rPr lang="ar-SY" sz="2800" dirty="0" smtClean="0"/>
              <a:t>: يعد الأصل البري لمعظم عروق الماعز الموجودة حاليا في العالم.</a:t>
            </a:r>
            <a:endParaRPr lang="ar-SY" dirty="0"/>
          </a:p>
        </p:txBody>
      </p:sp>
      <p:pic>
        <p:nvPicPr>
          <p:cNvPr id="4" name="عنصر نائب للمحتوى 3" descr="http://media2.picsearch.com/is?sZCuf6vfWsg3S5kx95q2Xv661L29AWwpns7H8AaQ5dY&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5760640" cy="4392488"/>
          </a:xfrm>
          <a:prstGeom prst="rect">
            <a:avLst/>
          </a:prstGeom>
          <a:noFill/>
          <a:ln>
            <a:noFill/>
          </a:ln>
        </p:spPr>
      </p:pic>
    </p:spTree>
    <p:extLst>
      <p:ext uri="{BB962C8B-B14F-4D97-AF65-F5344CB8AC3E}">
        <p14:creationId xmlns:p14="http://schemas.microsoft.com/office/powerpoint/2010/main" val="416715057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1265238"/>
          </a:xfrm>
        </p:spPr>
        <p:txBody>
          <a:bodyPr/>
          <a:lstStyle/>
          <a:p>
            <a:r>
              <a:rPr lang="ar-SY" sz="3200" b="1" dirty="0" smtClean="0"/>
              <a:t>أسباب تقدم الإنتاج الحيواني في الدول المتطورة زراعيا</a:t>
            </a:r>
            <a:endParaRPr lang="en-US" sz="3200" b="1" dirty="0"/>
          </a:p>
        </p:txBody>
      </p:sp>
      <p:sp>
        <p:nvSpPr>
          <p:cNvPr id="29699" name="Rectangle 3"/>
          <p:cNvSpPr>
            <a:spLocks noGrp="1" noChangeArrowheads="1"/>
          </p:cNvSpPr>
          <p:nvPr>
            <p:ph type="body" sz="half" idx="1"/>
          </p:nvPr>
        </p:nvSpPr>
        <p:spPr>
          <a:xfrm>
            <a:off x="533400" y="685800"/>
            <a:ext cx="8229600" cy="4525963"/>
          </a:xfrm>
        </p:spPr>
        <p:txBody>
          <a:bodyPr/>
          <a:lstStyle/>
          <a:p>
            <a:pPr algn="r" rtl="1"/>
            <a:r>
              <a:rPr lang="ar-SY" sz="2800" dirty="0" smtClean="0"/>
              <a:t>- تحسين الصفات الإنتاجية للحيوانات الزراعية</a:t>
            </a:r>
          </a:p>
          <a:p>
            <a:pPr algn="r" rtl="1"/>
            <a:r>
              <a:rPr lang="ar-SY" sz="2800" dirty="0" smtClean="0"/>
              <a:t>- استخدام الطرائق الحديثة في تغذية الحيوانات الزراعية.</a:t>
            </a:r>
          </a:p>
          <a:p>
            <a:pPr algn="r" rtl="1"/>
            <a:r>
              <a:rPr lang="ar-SY" sz="2800" dirty="0" smtClean="0"/>
              <a:t>- تطور الصحة الحيوانية</a:t>
            </a:r>
          </a:p>
          <a:p>
            <a:pPr algn="r" rtl="1"/>
            <a:r>
              <a:rPr lang="ar-SY" sz="2800" dirty="0" smtClean="0"/>
              <a:t>- انتشار التعليم الزراعي</a:t>
            </a:r>
          </a:p>
          <a:p>
            <a:pPr marL="0" indent="0" algn="r" rtl="1">
              <a:buNone/>
            </a:pPr>
            <a:r>
              <a:rPr lang="ar-SY" sz="2800" dirty="0" smtClean="0"/>
              <a:t>- تسويق المنتجات الزراعية وسياستها السعرية</a:t>
            </a:r>
            <a:endParaRPr lang="en-US" sz="2800" dirty="0"/>
          </a:p>
        </p:txBody>
      </p:sp>
      <p:pic>
        <p:nvPicPr>
          <p:cNvPr id="29700" name="Picture 4" descr="MPj0178653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38400" y="3429000"/>
            <a:ext cx="4914900" cy="32766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dirty="0" smtClean="0"/>
              <a:t>- الماعز ذو القرون </a:t>
            </a:r>
            <a:r>
              <a:rPr lang="ar-SY" sz="2800" dirty="0" err="1" smtClean="0"/>
              <a:t>المحلزنة</a:t>
            </a:r>
            <a:r>
              <a:rPr lang="ar-SY" sz="2800" dirty="0" smtClean="0"/>
              <a:t>: اقتصر انتشاره على المناطق الجبلية المنيعة ذات الصخور العالية</a:t>
            </a:r>
            <a:endParaRPr lang="ar-SY" sz="2800" dirty="0"/>
          </a:p>
        </p:txBody>
      </p:sp>
      <p:pic>
        <p:nvPicPr>
          <p:cNvPr id="4" name="عنصر نائب للمحتوى 3" descr="http://media4.picsearch.com/is?UpqEkB1lj8GQRdCtGGAXuzwAFdO3udVNoFrX4wbkB38&amp;height=29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2184400"/>
            <a:ext cx="3759200" cy="3708400"/>
          </a:xfrm>
          <a:prstGeom prst="rect">
            <a:avLst/>
          </a:prstGeom>
          <a:noFill/>
          <a:ln>
            <a:noFill/>
          </a:ln>
        </p:spPr>
      </p:pic>
      <p:pic>
        <p:nvPicPr>
          <p:cNvPr id="5" name="صورة 4" descr="http://media5.picsearch.com/is?yqWuAyQn9tb4GWVVKWp50DrYmg5XfxKF7nXBdWnHQzY&amp;height=34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060849"/>
            <a:ext cx="3888431" cy="4032448"/>
          </a:xfrm>
          <a:prstGeom prst="rect">
            <a:avLst/>
          </a:prstGeom>
          <a:noFill/>
          <a:ln>
            <a:noFill/>
          </a:ln>
        </p:spPr>
      </p:pic>
    </p:spTree>
    <p:extLst>
      <p:ext uri="{BB962C8B-B14F-4D97-AF65-F5344CB8AC3E}">
        <p14:creationId xmlns:p14="http://schemas.microsoft.com/office/powerpoint/2010/main" val="307801018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88640"/>
            <a:ext cx="7772400" cy="1143000"/>
          </a:xfrm>
        </p:spPr>
        <p:txBody>
          <a:bodyPr/>
          <a:lstStyle/>
          <a:p>
            <a:pPr algn="r"/>
            <a:r>
              <a:rPr lang="ar-SY" dirty="0" smtClean="0"/>
              <a:t> الجمل ذو السنام الواحد</a:t>
            </a:r>
            <a:br>
              <a:rPr lang="ar-SY" dirty="0" smtClean="0"/>
            </a:br>
            <a:r>
              <a:rPr lang="ar-SY" dirty="0" smtClean="0"/>
              <a:t> </a:t>
            </a:r>
            <a:r>
              <a:rPr lang="en-US" dirty="0" smtClean="0"/>
              <a:t>Camelus dromedaries</a:t>
            </a:r>
            <a:r>
              <a:rPr lang="ar-SY" dirty="0" smtClean="0"/>
              <a:t> </a:t>
            </a:r>
            <a:br>
              <a:rPr lang="ar-SY" dirty="0" smtClean="0"/>
            </a:br>
            <a:r>
              <a:rPr lang="ar-SY" sz="2400" dirty="0" smtClean="0"/>
              <a:t>عاش في الجزيرة العربية( مكان استئناسه , ومازال حتى الآن).</a:t>
            </a:r>
            <a:endParaRPr lang="ar-SY" dirty="0"/>
          </a:p>
        </p:txBody>
      </p:sp>
      <p:pic>
        <p:nvPicPr>
          <p:cNvPr id="4" name="عنصر نائب للمحتوى 3" descr="http://media2.picsearch.com/is?CgvSXZrLxLSl-E5nZG91LNq-XkxiQklsAcde_xwqXDQ&amp;height=34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1200"/>
            <a:ext cx="4324669" cy="4616152"/>
          </a:xfrm>
          <a:prstGeom prst="rect">
            <a:avLst/>
          </a:prstGeom>
          <a:noFill/>
          <a:ln>
            <a:noFill/>
          </a:ln>
        </p:spPr>
      </p:pic>
    </p:spTree>
    <p:extLst>
      <p:ext uri="{BB962C8B-B14F-4D97-AF65-F5344CB8AC3E}">
        <p14:creationId xmlns:p14="http://schemas.microsoft.com/office/powerpoint/2010/main" val="79384505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1143000"/>
          </a:xfrm>
        </p:spPr>
        <p:txBody>
          <a:bodyPr/>
          <a:lstStyle/>
          <a:p>
            <a:pPr algn="r"/>
            <a:r>
              <a:rPr lang="ar-SY" dirty="0" smtClean="0"/>
              <a:t> الجمل ذو السنامين </a:t>
            </a:r>
            <a:r>
              <a:rPr lang="en-US" dirty="0">
                <a:effectLst/>
              </a:rPr>
              <a:t> </a:t>
            </a:r>
            <a:br>
              <a:rPr lang="en-US" dirty="0">
                <a:effectLst/>
              </a:rPr>
            </a:br>
            <a:r>
              <a:rPr lang="ar-SY" dirty="0" smtClean="0">
                <a:effectLst/>
              </a:rPr>
              <a:t>   </a:t>
            </a:r>
            <a:r>
              <a:rPr lang="en-US" sz="4000" dirty="0" smtClean="0">
                <a:effectLst/>
              </a:rPr>
              <a:t>Camelus Bactrians</a:t>
            </a:r>
            <a:r>
              <a:rPr lang="ar-SY" sz="4000" dirty="0" smtClean="0">
                <a:effectLst/>
              </a:rPr>
              <a:t> </a:t>
            </a:r>
            <a:br>
              <a:rPr lang="ar-SY" sz="4000" dirty="0" smtClean="0">
                <a:effectLst/>
              </a:rPr>
            </a:br>
            <a:r>
              <a:rPr lang="ar-SY" sz="2000" b="1" dirty="0" smtClean="0">
                <a:effectLst/>
              </a:rPr>
              <a:t>انتشر في أفغانستان والصين ومنغوليا, ويعتقد أن الجمل ذو السنام قد نشأ نتيجة طفرة عن هذا النوع</a:t>
            </a:r>
            <a:r>
              <a:rPr lang="en-US" dirty="0">
                <a:effectLst/>
              </a:rPr>
              <a:t/>
            </a:r>
            <a:br>
              <a:rPr lang="en-US" dirty="0">
                <a:effectLst/>
              </a:rPr>
            </a:br>
            <a:endParaRPr lang="ar-SY" dirty="0"/>
          </a:p>
        </p:txBody>
      </p:sp>
      <p:pic>
        <p:nvPicPr>
          <p:cNvPr id="4" name="عنصر نائب للمحتوى 3" descr="http://media4.picsearch.com/is?2M6zOYf7GYGhuNWAah44YTOaFzOjhEiiozE0-RaZGuU&amp;height=26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6624736" cy="4896544"/>
          </a:xfrm>
          <a:prstGeom prst="rect">
            <a:avLst/>
          </a:prstGeom>
          <a:noFill/>
          <a:ln>
            <a:noFill/>
          </a:ln>
        </p:spPr>
      </p:pic>
    </p:spTree>
    <p:extLst>
      <p:ext uri="{BB962C8B-B14F-4D97-AF65-F5344CB8AC3E}">
        <p14:creationId xmlns:p14="http://schemas.microsoft.com/office/powerpoint/2010/main" val="214426158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b="1" dirty="0" err="1" smtClean="0"/>
              <a:t>التاربان</a:t>
            </a:r>
            <a:r>
              <a:rPr lang="ar-SY" b="1" dirty="0" smtClean="0"/>
              <a:t> </a:t>
            </a:r>
            <a:r>
              <a:rPr lang="en-US" b="1" dirty="0" err="1" smtClean="0"/>
              <a:t>Tarban</a:t>
            </a:r>
            <a:r>
              <a:rPr lang="ar-SY" b="1" dirty="0" smtClean="0"/>
              <a:t> : </a:t>
            </a:r>
            <a:r>
              <a:rPr lang="ar-SY" sz="2400" b="1" dirty="0" smtClean="0"/>
              <a:t>يعد </a:t>
            </a:r>
            <a:r>
              <a:rPr lang="ar-SY" sz="2400" b="1" dirty="0" err="1" smtClean="0"/>
              <a:t>التاربان</a:t>
            </a:r>
            <a:r>
              <a:rPr lang="ar-SY" sz="2400" b="1" dirty="0" smtClean="0"/>
              <a:t> الأصل البري للخيول المستأنسة, وقد وجد في السهول الآسيوية والأوروبية.</a:t>
            </a:r>
            <a:endParaRPr lang="ar-SY" b="1" dirty="0"/>
          </a:p>
        </p:txBody>
      </p:sp>
      <p:pic>
        <p:nvPicPr>
          <p:cNvPr id="4" name="عنصر نائب للمحتوى 3" descr="http://media3.picsearch.com/is?y8iBEzG0XF6-V4OsuZch4Kq_Sbi7x_tAsi1i1jTBbns&amp;height=22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4680520" cy="4176464"/>
          </a:xfrm>
          <a:prstGeom prst="rect">
            <a:avLst/>
          </a:prstGeom>
          <a:noFill/>
          <a:ln>
            <a:noFill/>
          </a:ln>
        </p:spPr>
      </p:pic>
      <p:pic>
        <p:nvPicPr>
          <p:cNvPr id="1026" name="Picture 2" descr="http://media3.picsearch.com/is?2l3yZ-hX9mejw-XZ2JsDxgxox3JMAd1Ii4F89F4m0oY&amp;height=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204864"/>
            <a:ext cx="2699792" cy="400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1684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انحدرت جميع الحمير المستأنسة من أصلها البري الحمار الوحشي الإفريقي.</a:t>
            </a:r>
            <a:endParaRPr lang="ar-SY" sz="2800" b="1" dirty="0"/>
          </a:p>
        </p:txBody>
      </p:sp>
      <p:pic>
        <p:nvPicPr>
          <p:cNvPr id="4" name="عنصر نائب للمحتوى 3" descr="http://media4.picsearch.com/is?CymwvIEdGhVZeayHxgyrI5aRsjhAbDfzGwUtWIOGzhc&amp;height=29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6552728" cy="4608512"/>
          </a:xfrm>
          <a:prstGeom prst="rect">
            <a:avLst/>
          </a:prstGeom>
          <a:noFill/>
          <a:ln>
            <a:noFill/>
          </a:ln>
        </p:spPr>
      </p:pic>
    </p:spTree>
    <p:extLst>
      <p:ext uri="{BB962C8B-B14F-4D97-AF65-F5344CB8AC3E}">
        <p14:creationId xmlns:p14="http://schemas.microsoft.com/office/powerpoint/2010/main" val="56708652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09600"/>
            <a:ext cx="8964488" cy="1143000"/>
          </a:xfrm>
        </p:spPr>
        <p:txBody>
          <a:bodyPr/>
          <a:lstStyle/>
          <a:p>
            <a:pPr algn="r"/>
            <a:r>
              <a:rPr lang="ar-SY" dirty="0" smtClean="0"/>
              <a:t>-</a:t>
            </a:r>
            <a:r>
              <a:rPr lang="ar-SY" sz="2800" b="1" dirty="0" smtClean="0"/>
              <a:t> تنتمي عروق الخنزير المستأنسة إلى نوعين بريين هما:</a:t>
            </a:r>
            <a:br>
              <a:rPr lang="ar-SY" sz="2800" b="1" dirty="0" smtClean="0"/>
            </a:br>
            <a:r>
              <a:rPr lang="ar-SY" sz="2800" b="1" dirty="0" smtClean="0"/>
              <a:t>1- الأصل البري الأوروبي: يتصف بطول وجهه ونحافته وانتصاب الآذان.</a:t>
            </a:r>
            <a:br>
              <a:rPr lang="ar-SY" sz="2800" b="1" dirty="0" smtClean="0"/>
            </a:br>
            <a:r>
              <a:rPr lang="ar-SY" sz="2800" b="1" dirty="0" smtClean="0"/>
              <a:t>2- الأصل البري الآسيوي: أصغر حجما ووجهه أقصر وجسمه مستدير.</a:t>
            </a:r>
            <a:endParaRPr lang="ar-SY" dirty="0"/>
          </a:p>
        </p:txBody>
      </p:sp>
      <p:pic>
        <p:nvPicPr>
          <p:cNvPr id="4" name="عنصر نائب للمحتوى 3" descr="http://media3.picsearch.com/is?-5o7XFL3EpJkW9fO1sIHFroN8KIYX7XZEsmdnfo2VFI&amp;height=20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276872"/>
            <a:ext cx="5688632" cy="4248472"/>
          </a:xfrm>
          <a:prstGeom prst="rect">
            <a:avLst/>
          </a:prstGeom>
          <a:noFill/>
          <a:ln>
            <a:noFill/>
          </a:ln>
        </p:spPr>
      </p:pic>
    </p:spTree>
    <p:extLst>
      <p:ext uri="{BB962C8B-B14F-4D97-AF65-F5344CB8AC3E}">
        <p14:creationId xmlns:p14="http://schemas.microsoft.com/office/powerpoint/2010/main" val="36899763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انحدرت جميع الأرانب المستأنسة من الأصول البرية التي انتشرت غرب أوروبا ووسط آسيا وامتازت باللون الرمادي.</a:t>
            </a:r>
            <a:endParaRPr lang="ar-SY" sz="2800" b="1" dirty="0"/>
          </a:p>
        </p:txBody>
      </p:sp>
      <p:pic>
        <p:nvPicPr>
          <p:cNvPr id="4" name="عنصر نائب للمحتوى 3" descr="http://media2.picsearch.com/is?wetQeCpFBtICU75i51OhhWFZRepZfHChDFmwM3nRr5c&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5616624" cy="4464496"/>
          </a:xfrm>
          <a:prstGeom prst="rect">
            <a:avLst/>
          </a:prstGeom>
          <a:noFill/>
          <a:ln>
            <a:noFill/>
          </a:ln>
        </p:spPr>
      </p:pic>
    </p:spTree>
    <p:extLst>
      <p:ext uri="{BB962C8B-B14F-4D97-AF65-F5344CB8AC3E}">
        <p14:creationId xmlns:p14="http://schemas.microsoft.com/office/powerpoint/2010/main" val="2779853470"/>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 يعد البط من أقدم الدواجن المستأنسة, ونشأت جميع أنواع البط المستأنسة(باستثناء البط المسكي) من الأصل البري </a:t>
            </a:r>
            <a:r>
              <a:rPr lang="en-US" sz="2800" b="1" dirty="0" smtClean="0"/>
              <a:t> </a:t>
            </a:r>
            <a:r>
              <a:rPr lang="en-US" sz="2800" b="1" dirty="0" err="1" smtClean="0"/>
              <a:t>Plantyrchynchos</a:t>
            </a:r>
            <a:r>
              <a:rPr lang="ar-SY" sz="2800" b="1" dirty="0" smtClean="0"/>
              <a:t> المعروف باسم </a:t>
            </a:r>
            <a:r>
              <a:rPr lang="ar-SY" sz="2800" b="1" dirty="0" err="1" smtClean="0"/>
              <a:t>مالارد</a:t>
            </a:r>
            <a:r>
              <a:rPr lang="ar-SY" sz="2800" b="1" dirty="0" smtClean="0"/>
              <a:t>.</a:t>
            </a:r>
            <a:endParaRPr lang="ar-SY" sz="2800" b="1" dirty="0"/>
          </a:p>
        </p:txBody>
      </p:sp>
      <p:pic>
        <p:nvPicPr>
          <p:cNvPr id="4" name="عنصر نائب للمحتوى 3" descr="http://media1.picsearch.com/is?P4OLMSATIRpGZB7ZP4dOUeFwTZI9SKFAi11XXNrILH0&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5688632" cy="4464496"/>
          </a:xfrm>
          <a:prstGeom prst="rect">
            <a:avLst/>
          </a:prstGeom>
          <a:noFill/>
          <a:ln>
            <a:noFill/>
          </a:ln>
        </p:spPr>
      </p:pic>
    </p:spTree>
    <p:extLst>
      <p:ext uri="{BB962C8B-B14F-4D97-AF65-F5344CB8AC3E}">
        <p14:creationId xmlns:p14="http://schemas.microsoft.com/office/powerpoint/2010/main" val="388277721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dirty="0" smtClean="0"/>
              <a:t>-</a:t>
            </a:r>
            <a:r>
              <a:rPr lang="ar-SY" sz="2800" b="1" dirty="0" smtClean="0"/>
              <a:t> أما البط المسكي فقد نشأ من النوع البري </a:t>
            </a:r>
            <a:r>
              <a:rPr lang="en-US" sz="2800" b="1" dirty="0" err="1" smtClean="0"/>
              <a:t>Moschota</a:t>
            </a:r>
            <a:r>
              <a:rPr lang="en-US" sz="2800" b="1" dirty="0" smtClean="0"/>
              <a:t> </a:t>
            </a:r>
            <a:r>
              <a:rPr lang="ar-SY" sz="2800" b="1" dirty="0" smtClean="0"/>
              <a:t> الذي عاش في أمريكا الجنوبية.</a:t>
            </a:r>
            <a:br>
              <a:rPr lang="ar-SY" sz="2800" b="1" dirty="0" smtClean="0"/>
            </a:br>
            <a:endParaRPr lang="ar-SY" dirty="0"/>
          </a:p>
        </p:txBody>
      </p:sp>
      <p:pic>
        <p:nvPicPr>
          <p:cNvPr id="4" name="عنصر نائب للمحتوى 3" descr="http://media4.picsearch.com/is?zufyj7aCn9962zAgH2JzlKCkFax2ekMD0u1dyxHRrS0&amp;height=25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112568" cy="4608511"/>
          </a:xfrm>
          <a:prstGeom prst="rect">
            <a:avLst/>
          </a:prstGeom>
          <a:noFill/>
          <a:ln>
            <a:noFill/>
          </a:ln>
        </p:spPr>
      </p:pic>
    </p:spTree>
    <p:extLst>
      <p:ext uri="{BB962C8B-B14F-4D97-AF65-F5344CB8AC3E}">
        <p14:creationId xmlns:p14="http://schemas.microsoft.com/office/powerpoint/2010/main" val="142272084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-انحدر  الإوز المستأنس من الإوز الرمادي الذي كان يعيش إلى عهد قريب في أوروبا , وفي أنحاء آسيا وأفريقيا كافة.</a:t>
            </a:r>
            <a:endParaRPr lang="ar-SY" sz="2800" b="1" dirty="0"/>
          </a:p>
        </p:txBody>
      </p:sp>
      <p:pic>
        <p:nvPicPr>
          <p:cNvPr id="4" name="عنصر نائب للمحتوى 3" descr="http://media5.picsearch.com/is?y9H-H_zkBwff4caHcvhtk6fZTVUHjPku5_zgF3cs4eY&amp;height=19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5616624" cy="4248472"/>
          </a:xfrm>
          <a:prstGeom prst="rect">
            <a:avLst/>
          </a:prstGeom>
          <a:noFill/>
          <a:ln>
            <a:noFill/>
          </a:ln>
        </p:spPr>
      </p:pic>
    </p:spTree>
    <p:extLst>
      <p:ext uri="{BB962C8B-B14F-4D97-AF65-F5344CB8AC3E}">
        <p14:creationId xmlns:p14="http://schemas.microsoft.com/office/powerpoint/2010/main" val="274316509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8600"/>
            <a:ext cx="8229600" cy="1143000"/>
          </a:xfrm>
        </p:spPr>
        <p:txBody>
          <a:bodyPr/>
          <a:lstStyle/>
          <a:p>
            <a:r>
              <a:rPr lang="ar-SY" sz="4000" b="1" dirty="0" smtClean="0"/>
              <a:t>معوقات الإنتاج الحيواني</a:t>
            </a:r>
            <a:endParaRPr lang="en-US" sz="4000" b="1" dirty="0"/>
          </a:p>
        </p:txBody>
      </p:sp>
      <p:sp>
        <p:nvSpPr>
          <p:cNvPr id="41987" name="Rectangle 3"/>
          <p:cNvSpPr>
            <a:spLocks noGrp="1" noChangeArrowheads="1"/>
          </p:cNvSpPr>
          <p:nvPr>
            <p:ph type="body" sz="half" idx="1"/>
          </p:nvPr>
        </p:nvSpPr>
        <p:spPr>
          <a:xfrm>
            <a:off x="381000" y="1219200"/>
            <a:ext cx="8458200" cy="3505200"/>
          </a:xfrm>
        </p:spPr>
        <p:txBody>
          <a:bodyPr/>
          <a:lstStyle/>
          <a:p>
            <a:pPr algn="r" rtl="1">
              <a:lnSpc>
                <a:spcPct val="80000"/>
              </a:lnSpc>
              <a:buFontTx/>
              <a:buChar char="-"/>
            </a:pPr>
            <a:r>
              <a:rPr lang="ar-SY" sz="2800" dirty="0" smtClean="0"/>
              <a:t>عجز القطاع الخاص عن إقامة مشاريع تربية الأبقار الحلوب بسبب التكاليف العالية وانصرافه للربح السريع.</a:t>
            </a:r>
          </a:p>
          <a:p>
            <a:pPr marL="0" indent="0" algn="r" rtl="1">
              <a:lnSpc>
                <a:spcPct val="80000"/>
              </a:lnSpc>
              <a:buNone/>
            </a:pPr>
            <a:r>
              <a:rPr lang="ar-LB" sz="2800" dirty="0" smtClean="0"/>
              <a:t>- </a:t>
            </a:r>
            <a:r>
              <a:rPr lang="ar-SY" sz="2800" dirty="0" smtClean="0"/>
              <a:t> عدم توفر الرعاية الصحية البيطرية</a:t>
            </a:r>
            <a:r>
              <a:rPr lang="ar-LB" sz="2800" dirty="0" smtClean="0"/>
              <a:t>.</a:t>
            </a:r>
            <a:endParaRPr lang="ar-SY" sz="2800" dirty="0" smtClean="0"/>
          </a:p>
          <a:p>
            <a:pPr marL="0" indent="0" algn="r" rtl="1">
              <a:lnSpc>
                <a:spcPct val="80000"/>
              </a:lnSpc>
              <a:buNone/>
            </a:pPr>
            <a:r>
              <a:rPr lang="ar-LB" sz="2800" dirty="0"/>
              <a:t>-</a:t>
            </a:r>
            <a:r>
              <a:rPr lang="ar-SY" sz="2800" dirty="0" smtClean="0"/>
              <a:t> عدم توفر المراعي والأعلاف على مدار السنة</a:t>
            </a:r>
            <a:r>
              <a:rPr lang="ar-LB" sz="2800" dirty="0" smtClean="0"/>
              <a:t>.</a:t>
            </a:r>
            <a:endParaRPr lang="ar-SY" sz="2800" dirty="0" smtClean="0"/>
          </a:p>
          <a:p>
            <a:pPr marL="0" indent="0" algn="r" rtl="1">
              <a:lnSpc>
                <a:spcPct val="80000"/>
              </a:lnSpc>
              <a:buNone/>
            </a:pPr>
            <a:r>
              <a:rPr lang="ar-SY" sz="2800" dirty="0" smtClean="0"/>
              <a:t>- وجود معظم قطعان الماعز والأغنام لدى البدو الرحل</a:t>
            </a:r>
            <a:r>
              <a:rPr lang="ar-LB" sz="2800" dirty="0" smtClean="0"/>
              <a:t>.</a:t>
            </a:r>
            <a:endParaRPr lang="ar-SY" sz="2800" dirty="0" smtClean="0"/>
          </a:p>
          <a:p>
            <a:pPr algn="r" rtl="1">
              <a:lnSpc>
                <a:spcPct val="80000"/>
              </a:lnSpc>
              <a:buFontTx/>
              <a:buChar char="-"/>
            </a:pPr>
            <a:r>
              <a:rPr lang="ar-SY" sz="2800" dirty="0" smtClean="0"/>
              <a:t> قلة الخبرة والمعرفة في أنظمة تربية الحيوانات الزراعية ورعايتها وتغذيتها</a:t>
            </a:r>
            <a:r>
              <a:rPr lang="ar-LB" sz="2800" dirty="0" smtClean="0"/>
              <a:t>.</a:t>
            </a:r>
            <a:endParaRPr lang="ar-SY" sz="2800" dirty="0" smtClean="0"/>
          </a:p>
          <a:p>
            <a:pPr algn="r">
              <a:lnSpc>
                <a:spcPct val="80000"/>
              </a:lnSpc>
              <a:buFontTx/>
              <a:buChar char="-"/>
            </a:pPr>
            <a:endParaRPr lang="en-US" sz="2800" b="1" dirty="0"/>
          </a:p>
        </p:txBody>
      </p:sp>
      <p:pic>
        <p:nvPicPr>
          <p:cNvPr id="4198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1510" t="43726" r="23856" b="35185"/>
          <a:stretch>
            <a:fillRect/>
          </a:stretch>
        </p:blipFill>
        <p:spPr>
          <a:xfrm>
            <a:off x="2438400" y="4114800"/>
            <a:ext cx="5733288" cy="251460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sz="2800" b="1" dirty="0" smtClean="0"/>
              <a:t>-تنتمي أنواع الدجاج البرية الأربعة المعروفة إلى جنس واحد هو </a:t>
            </a:r>
            <a:r>
              <a:rPr lang="en-US" sz="2800" b="1" dirty="0" smtClean="0"/>
              <a:t> Gallus</a:t>
            </a:r>
            <a:r>
              <a:rPr lang="ar-SY" sz="2800" b="1" dirty="0" smtClean="0"/>
              <a:t> ومازالت هذه الأنواع بحالتها البرية في غابات الهند, سيلان, الملايو, الصين, وجاوة</a:t>
            </a:r>
            <a:endParaRPr lang="ar-SY" sz="2800" b="1" dirty="0"/>
          </a:p>
        </p:txBody>
      </p:sp>
      <p:pic>
        <p:nvPicPr>
          <p:cNvPr id="4" name="عنصر نائب للمحتوى 3" descr="http://media1.picsearch.com/is?anJyQhpGwMhDD7bdFLAWjbSJqHwIPrsvg5TBq9Uuq0U&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832648" cy="4464496"/>
          </a:xfrm>
          <a:prstGeom prst="rect">
            <a:avLst/>
          </a:prstGeom>
          <a:noFill/>
          <a:ln>
            <a:noFill/>
          </a:ln>
        </p:spPr>
      </p:pic>
    </p:spTree>
    <p:extLst>
      <p:ext uri="{BB962C8B-B14F-4D97-AF65-F5344CB8AC3E}">
        <p14:creationId xmlns:p14="http://schemas.microsoft.com/office/powerpoint/2010/main" val="205984873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 هذه الأنواع هي: 1- دجاج الغابة الأحمر, 2- دجاج غابة سيلان, 3- دجاج الغابة الرمادي, 4- دجاج غابة جاوة.</a:t>
            </a:r>
            <a:endParaRPr lang="ar-SY" sz="2800" b="1" dirty="0"/>
          </a:p>
        </p:txBody>
      </p:sp>
      <p:pic>
        <p:nvPicPr>
          <p:cNvPr id="4" name="عنصر نائب للمحتوى 3" descr="http://media2.picsearch.com/is?DCdCPdbNLRhU6ilU0DCJA-Tylm-CX0gDnaUeBH5fVEY&amp;height=23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048672" cy="4608512"/>
          </a:xfrm>
          <a:prstGeom prst="rect">
            <a:avLst/>
          </a:prstGeom>
          <a:noFill/>
          <a:ln>
            <a:noFill/>
          </a:ln>
        </p:spPr>
      </p:pic>
    </p:spTree>
    <p:extLst>
      <p:ext uri="{BB962C8B-B14F-4D97-AF65-F5344CB8AC3E}">
        <p14:creationId xmlns:p14="http://schemas.microsoft.com/office/powerpoint/2010/main" val="2067962687"/>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sz="2800" b="1" dirty="0" smtClean="0"/>
              <a:t>- عرف الدجاج الرومي( الحبش) عند اكتشاف قارة أمريكا, وكان له نوعان:</a:t>
            </a:r>
            <a:br>
              <a:rPr lang="ar-SY" sz="2800" b="1" dirty="0" smtClean="0"/>
            </a:br>
            <a:r>
              <a:rPr lang="ar-SY" sz="2800" b="1" dirty="0" smtClean="0"/>
              <a:t>1- الدجاج الرومي المكسيكي, 2- </a:t>
            </a:r>
            <a:r>
              <a:rPr lang="ar-SY" sz="2800" b="1" dirty="0" err="1" smtClean="0"/>
              <a:t>وجالوبافا</a:t>
            </a:r>
            <a:r>
              <a:rPr lang="ar-SY" sz="2800" b="1" dirty="0" smtClean="0"/>
              <a:t> </a:t>
            </a:r>
            <a:r>
              <a:rPr lang="en-US" sz="2800" b="1" dirty="0" err="1" smtClean="0"/>
              <a:t>Gallopava</a:t>
            </a:r>
            <a:r>
              <a:rPr lang="ar-SY" sz="2800" b="1" dirty="0" smtClean="0"/>
              <a:t> .</a:t>
            </a:r>
            <a:endParaRPr lang="ar-SY" sz="2800" b="1" dirty="0"/>
          </a:p>
        </p:txBody>
      </p:sp>
      <p:pic>
        <p:nvPicPr>
          <p:cNvPr id="4" name="عنصر نائب للمحتوى 3" descr="http://media5.picsearch.com/is?hz55bCLi6E_46i_nfnBtPWyj2ovxVFMVNdH3R6PkVxk&amp;height=34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981200"/>
            <a:ext cx="4721696" cy="4760168"/>
          </a:xfrm>
          <a:prstGeom prst="rect">
            <a:avLst/>
          </a:prstGeom>
          <a:noFill/>
          <a:ln>
            <a:noFill/>
          </a:ln>
        </p:spPr>
      </p:pic>
    </p:spTree>
    <p:extLst>
      <p:ext uri="{BB962C8B-B14F-4D97-AF65-F5344CB8AC3E}">
        <p14:creationId xmlns:p14="http://schemas.microsoft.com/office/powerpoint/2010/main" val="189859552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 انحدرت عروق الحمام المستأنسة من نوعين هما:</a:t>
            </a:r>
            <a:br>
              <a:rPr lang="ar-SY" sz="2800" b="1" dirty="0" smtClean="0"/>
            </a:br>
            <a:r>
              <a:rPr lang="ar-SY" sz="2800" b="1" dirty="0" smtClean="0"/>
              <a:t>1- الحمام البري: الذي يعيش بصورة برية حتى الآن في الأماكن المهجورة وفي أبراج الأديرة والكنائس والمساجد. </a:t>
            </a:r>
            <a:endParaRPr lang="ar-SY" sz="2800" b="1" dirty="0"/>
          </a:p>
        </p:txBody>
      </p:sp>
      <p:pic>
        <p:nvPicPr>
          <p:cNvPr id="4" name="عنصر نائب للمحتوى 3" descr="http://media4.picsearch.com/is?SgzCo1SagvObrVBkG0jQaxg7z8siROOa18SLgztmTWk&amp;height=25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4824536" cy="4320480"/>
          </a:xfrm>
          <a:prstGeom prst="rect">
            <a:avLst/>
          </a:prstGeom>
          <a:noFill/>
          <a:ln>
            <a:noFill/>
          </a:ln>
        </p:spPr>
      </p:pic>
    </p:spTree>
    <p:extLst>
      <p:ext uri="{BB962C8B-B14F-4D97-AF65-F5344CB8AC3E}">
        <p14:creationId xmlns:p14="http://schemas.microsoft.com/office/powerpoint/2010/main" val="82206733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2800" b="1" dirty="0" smtClean="0"/>
              <a:t>2- الحمام الزاجل: عرف منذ أكثر من (3000سنة) قبل الميلاد حيث استخدم من قبل الآشوريين , الفينيقيين, المصريين, اليونانيين, والعرب في نقل بريدهم السري.</a:t>
            </a:r>
            <a:endParaRPr lang="ar-SY" sz="2800" b="1" dirty="0"/>
          </a:p>
        </p:txBody>
      </p:sp>
      <p:pic>
        <p:nvPicPr>
          <p:cNvPr id="4" name="عنصر نائب للمحتوى 3" descr="http://media5.picsearch.com/is?u9a2RzXsg11Ski8l_foOkla885yk7M_x4ZA2ZdGfasE&amp;height=24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4064000" cy="3111500"/>
          </a:xfrm>
          <a:prstGeom prst="rect">
            <a:avLst/>
          </a:prstGeom>
          <a:noFill/>
          <a:ln>
            <a:noFill/>
          </a:ln>
        </p:spPr>
      </p:pic>
      <p:pic>
        <p:nvPicPr>
          <p:cNvPr id="5" name="صورة 4" descr="http://media1.picsearch.com/is?Va8rg6SLl0A_XvQTB3HnIABtD5zhfp5hO-ePvKkD2Dw&amp;height=244"/>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3528392" cy="3888432"/>
          </a:xfrm>
          <a:prstGeom prst="rect">
            <a:avLst/>
          </a:prstGeom>
          <a:noFill/>
          <a:ln>
            <a:noFill/>
          </a:ln>
        </p:spPr>
      </p:pic>
    </p:spTree>
    <p:extLst>
      <p:ext uri="{BB962C8B-B14F-4D97-AF65-F5344CB8AC3E}">
        <p14:creationId xmlns:p14="http://schemas.microsoft.com/office/powerpoint/2010/main" val="236014968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Y" dirty="0" smtClean="0"/>
              <a:t>-</a:t>
            </a:r>
            <a:r>
              <a:rPr lang="ar-SY" sz="2800" b="1" dirty="0" smtClean="0"/>
              <a:t>سمك الشبوط الحالي انحدر ضمن سلسلة من الاصطفاء الطبيعي منذ أكثر من( 9000) سنة قبل الميلاد من الشبوط البري </a:t>
            </a:r>
            <a:r>
              <a:rPr lang="en-US" sz="2800" b="1" dirty="0" smtClean="0"/>
              <a:t> Wild carp( Common carp)</a:t>
            </a:r>
            <a:r>
              <a:rPr lang="ar-SY" sz="2800" b="1" dirty="0" smtClean="0"/>
              <a:t> .</a:t>
            </a:r>
            <a:endParaRPr lang="ar-SY" dirty="0"/>
          </a:p>
        </p:txBody>
      </p:sp>
      <p:pic>
        <p:nvPicPr>
          <p:cNvPr id="4" name="عنصر نائب للمحتوى 3" descr="http://media1.picsearch.com/is?WKhB5TgKkIU1PjgjEhfo80I1jF8heV3xTBcnM8RDXQ0&amp;height=25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1916832"/>
            <a:ext cx="5472608" cy="4680520"/>
          </a:xfrm>
          <a:prstGeom prst="rect">
            <a:avLst/>
          </a:prstGeom>
          <a:noFill/>
          <a:ln>
            <a:noFill/>
          </a:ln>
        </p:spPr>
      </p:pic>
    </p:spTree>
    <p:extLst>
      <p:ext uri="{BB962C8B-B14F-4D97-AF65-F5344CB8AC3E}">
        <p14:creationId xmlns:p14="http://schemas.microsoft.com/office/powerpoint/2010/main" val="105098310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l="16875" t="3000" r="17999" b="1500"/>
          <a:stretch>
            <a:fillRect/>
          </a:stretch>
        </p:blipFill>
        <p:spPr bwMode="auto">
          <a:xfrm>
            <a:off x="204788" y="1624013"/>
            <a:ext cx="4578350" cy="50339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3" name="AutoShape 5"/>
          <p:cNvSpPr>
            <a:spLocks/>
          </p:cNvSpPr>
          <p:nvPr/>
        </p:nvSpPr>
        <p:spPr bwMode="auto">
          <a:xfrm>
            <a:off x="3633788" y="268288"/>
            <a:ext cx="5510212" cy="2911475"/>
          </a:xfrm>
          <a:prstGeom prst="wedgeEllipseCallout">
            <a:avLst>
              <a:gd name="adj1" fmla="val -69648"/>
              <a:gd name="adj2" fmla="val 15810"/>
            </a:avLst>
          </a:prstGeom>
          <a:solidFill>
            <a:srgbClr val="FFCC00"/>
          </a:solidFill>
          <a:ln w="5715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ts val="1400"/>
              </a:spcBef>
            </a:pPr>
            <a:r>
              <a:rPr lang="en-US" sz="3600" b="1" dirty="0">
                <a:solidFill>
                  <a:srgbClr val="FF0000"/>
                </a:solidFill>
              </a:rPr>
              <a:t>Any Questions??</a:t>
            </a:r>
          </a:p>
        </p:txBody>
      </p:sp>
      <p:pic>
        <p:nvPicPr>
          <p:cNvPr id="3655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679450"/>
            <a:ext cx="3556000" cy="6091238"/>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Rectangle 7"/>
          <p:cNvSpPr>
            <a:spLocks noChangeArrowheads="1"/>
          </p:cNvSpPr>
          <p:nvPr/>
        </p:nvSpPr>
        <p:spPr bwMode="auto">
          <a:xfrm>
            <a:off x="4830869" y="4152255"/>
            <a:ext cx="3074881" cy="46166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b="1" dirty="0" smtClean="0">
                <a:solidFill>
                  <a:srgbClr val="FF0000"/>
                </a:solidFill>
              </a:rPr>
              <a:t>DR. Haitham Kurbaj</a:t>
            </a:r>
            <a:endParaRPr lang="en-US" b="1" dirty="0">
              <a:solidFill>
                <a:srgbClr val="FF0000"/>
              </a:solidFill>
            </a:endParaRPr>
          </a:p>
        </p:txBody>
      </p:sp>
    </p:spTree>
    <p:extLst>
      <p:ext uri="{BB962C8B-B14F-4D97-AF65-F5344CB8AC3E}">
        <p14:creationId xmlns:p14="http://schemas.microsoft.com/office/powerpoint/2010/main" val="1311813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left)">
                                      <p:cBhvr>
                                        <p:cTn id="7" dur="500"/>
                                        <p:tgtEl>
                                          <p:spTgt spid="36557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5574"/>
                                        </p:tgtEl>
                                        <p:attrNameLst>
                                          <p:attrName>style.visibility</p:attrName>
                                        </p:attrNameLst>
                                      </p:cBhvr>
                                      <p:to>
                                        <p:strVal val="visible"/>
                                      </p:to>
                                    </p:set>
                                    <p:animEffect transition="in" filter="wipe(left)">
                                      <p:cBhvr>
                                        <p:cTn id="12" dur="500"/>
                                        <p:tgtEl>
                                          <p:spTgt spid="365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dirty="0" smtClean="0"/>
              <a:t>شكراً لحسن استماعكم</a:t>
            </a:r>
            <a:endParaRPr lang="ar-SY" dirty="0"/>
          </a:p>
        </p:txBody>
      </p:sp>
      <p:pic>
        <p:nvPicPr>
          <p:cNvPr id="4" name="Picture 5" descr="c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1213" y="1981200"/>
            <a:ext cx="295497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2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r>
              <a:rPr lang="ar-SY" sz="3200" b="1" dirty="0" smtClean="0"/>
              <a:t>العوامل المساعدة على تطوير الإنتاج الحيواني في القطر</a:t>
            </a:r>
            <a:endParaRPr lang="en-US" sz="3200" dirty="0"/>
          </a:p>
        </p:txBody>
      </p:sp>
      <p:sp>
        <p:nvSpPr>
          <p:cNvPr id="44035" name="Rectangle 3"/>
          <p:cNvSpPr>
            <a:spLocks noGrp="1" noChangeArrowheads="1"/>
          </p:cNvSpPr>
          <p:nvPr>
            <p:ph type="body" idx="1"/>
          </p:nvPr>
        </p:nvSpPr>
        <p:spPr>
          <a:xfrm>
            <a:off x="457200" y="1219200"/>
            <a:ext cx="8686800" cy="5638800"/>
          </a:xfrm>
        </p:spPr>
        <p:txBody>
          <a:bodyPr/>
          <a:lstStyle/>
          <a:p>
            <a:pPr algn="r" rtl="1">
              <a:lnSpc>
                <a:spcPct val="80000"/>
              </a:lnSpc>
              <a:buFontTx/>
              <a:buNone/>
            </a:pPr>
            <a:r>
              <a:rPr lang="ar-SY" sz="2400" b="1" dirty="0" smtClean="0"/>
              <a:t>-</a:t>
            </a:r>
            <a:r>
              <a:rPr lang="ar-SY" b="1" dirty="0" smtClean="0"/>
              <a:t>دراسة واقع الإنتاج الحيواني وتحليله وإسقاط معطياته على الواقع.</a:t>
            </a:r>
          </a:p>
          <a:p>
            <a:pPr algn="r" rtl="1">
              <a:lnSpc>
                <a:spcPct val="80000"/>
              </a:lnSpc>
              <a:buFontTx/>
              <a:buChar char="-"/>
            </a:pPr>
            <a:r>
              <a:rPr lang="ar-SY" b="1" dirty="0" smtClean="0"/>
              <a:t>رصد الأموال اللازمة لوضع الخطط والدراسات اللازمة.</a:t>
            </a:r>
          </a:p>
          <a:p>
            <a:pPr algn="r" rtl="1">
              <a:lnSpc>
                <a:spcPct val="80000"/>
              </a:lnSpc>
              <a:buFontTx/>
              <a:buChar char="-"/>
            </a:pPr>
            <a:r>
              <a:rPr lang="ar-SY" b="1" dirty="0" smtClean="0"/>
              <a:t> تشجيع استثمار رؤوس الأموال المحلية والعربية في مجال الإنتاج الحيواني.</a:t>
            </a:r>
          </a:p>
          <a:p>
            <a:pPr algn="r" rtl="1">
              <a:lnSpc>
                <a:spcPct val="80000"/>
              </a:lnSpc>
              <a:buFontTx/>
              <a:buChar char="-"/>
            </a:pPr>
            <a:r>
              <a:rPr lang="ar-SY" b="1" dirty="0" smtClean="0"/>
              <a:t> تأمين المختصين في مجال الإنتاج الحيواني.</a:t>
            </a:r>
          </a:p>
          <a:p>
            <a:pPr algn="r" rtl="1">
              <a:lnSpc>
                <a:spcPct val="80000"/>
              </a:lnSpc>
              <a:buFontTx/>
              <a:buChar char="-"/>
            </a:pPr>
            <a:r>
              <a:rPr lang="ar-SY" b="1" dirty="0" smtClean="0"/>
              <a:t> التحسين الوراثي للحيوانات الزراعية.</a:t>
            </a:r>
          </a:p>
          <a:p>
            <a:pPr algn="r" rtl="1">
              <a:lnSpc>
                <a:spcPct val="80000"/>
              </a:lnSpc>
              <a:buFontTx/>
              <a:buChar char="-"/>
            </a:pPr>
            <a:r>
              <a:rPr lang="ar-SY" b="1" dirty="0" smtClean="0"/>
              <a:t>تطبيق نظم الرعاية الحديثة للحيوانات الزراعية.</a:t>
            </a:r>
          </a:p>
          <a:p>
            <a:pPr marL="0" indent="0" algn="r" rtl="1">
              <a:lnSpc>
                <a:spcPct val="80000"/>
              </a:lnSpc>
              <a:buNone/>
            </a:pPr>
            <a:r>
              <a:rPr lang="ar-LB" b="1" dirty="0" smtClean="0"/>
              <a:t>- ت</a:t>
            </a:r>
            <a:r>
              <a:rPr lang="ar-SY" b="1" dirty="0" smtClean="0"/>
              <a:t>وفير المواد العلفية على مدار السنة</a:t>
            </a:r>
          </a:p>
          <a:p>
            <a:pPr marL="0" indent="0" algn="r" rtl="1">
              <a:lnSpc>
                <a:spcPct val="80000"/>
              </a:lnSpc>
              <a:buNone/>
            </a:pPr>
            <a:r>
              <a:rPr lang="ar-SY" b="1" dirty="0" smtClean="0"/>
              <a:t>- الأم</a:t>
            </a:r>
            <a:r>
              <a:rPr lang="ar-LB" b="1" dirty="0" smtClean="0"/>
              <a:t>و</a:t>
            </a:r>
            <a:r>
              <a:rPr lang="ar-SY" b="1" dirty="0" smtClean="0"/>
              <a:t>ر الإدارية والتنسيق العام</a:t>
            </a:r>
            <a:r>
              <a:rPr lang="ar-SY" sz="2400" b="1" dirty="0" smtClean="0"/>
              <a:t>.</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332656"/>
            <a:ext cx="7886700" cy="2852737"/>
          </a:xfrm>
        </p:spPr>
        <p:txBody>
          <a:bodyPr/>
          <a:lstStyle/>
          <a:p>
            <a:r>
              <a:rPr lang="ar-SY" dirty="0" smtClean="0"/>
              <a:t>استئناس الأصول البرية للحيوانات الزراعية</a:t>
            </a:r>
            <a:endParaRPr lang="ar-SY" dirty="0"/>
          </a:p>
        </p:txBody>
      </p:sp>
      <p:sp>
        <p:nvSpPr>
          <p:cNvPr id="3" name="عنصر نائب للنص 2"/>
          <p:cNvSpPr>
            <a:spLocks noGrp="1"/>
          </p:cNvSpPr>
          <p:nvPr>
            <p:ph type="body" idx="1"/>
          </p:nvPr>
        </p:nvSpPr>
        <p:spPr/>
        <p:txBody>
          <a:bodyPr/>
          <a:lstStyle/>
          <a:p>
            <a:pPr algn="ctr"/>
            <a:r>
              <a:rPr lang="ar-SY" sz="6000" dirty="0">
                <a:solidFill>
                  <a:schemeClr val="tx2"/>
                </a:solidFill>
                <a:effectLst>
                  <a:outerShdw blurRad="38100" dist="38100" dir="2700000" algn="tl">
                    <a:srgbClr val="000000"/>
                  </a:outerShdw>
                </a:effectLst>
                <a:latin typeface="+mj-lt"/>
                <a:ea typeface="+mj-ea"/>
                <a:cs typeface="+mj-cs"/>
              </a:rPr>
              <a:t>د. هيثم كرباج</a:t>
            </a:r>
          </a:p>
        </p:txBody>
      </p:sp>
    </p:spTree>
    <p:extLst>
      <p:ext uri="{BB962C8B-B14F-4D97-AF65-F5344CB8AC3E}">
        <p14:creationId xmlns:p14="http://schemas.microsoft.com/office/powerpoint/2010/main" val="26440309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38931"/>
            <a:ext cx="8121402" cy="2343795"/>
          </a:xfrm>
        </p:spPr>
        <p:txBody>
          <a:bodyPr/>
          <a:lstStyle/>
          <a:p>
            <a:pPr algn="r"/>
            <a:r>
              <a:rPr lang="ar-SY" sz="2800" b="1" dirty="0" smtClean="0"/>
              <a:t>الحيوانات الزراعية: هي عبارة عن الحيوانات المستأنسة الخاضعة لرعاية الإنسان المستمرة , والتي تحول المواد الغذائية غير الصالحة لتغذيته  إلى مواد صالحة( لحم – بيض – حليب)</a:t>
            </a:r>
            <a:endParaRPr lang="ar-SY" sz="2800" b="1" dirty="0"/>
          </a:p>
        </p:txBody>
      </p:sp>
      <p:pic>
        <p:nvPicPr>
          <p:cNvPr id="7" name="Picture 3" descr="P1010157"/>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29149" y="2889448"/>
            <a:ext cx="4463819" cy="33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بقرة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32875" y="2924944"/>
            <a:ext cx="423141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9975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sz="3200" b="1" dirty="0" smtClean="0"/>
              <a:t>الحيوانات الأهلية: هي تلك الحيوانات الراقية التي ترافق الإنسان  في مراحل تطوره المختلفة دون أن تقدم له أي منتجات  حيوانية نافعة كالقطط والكلاب.</a:t>
            </a:r>
            <a:endParaRPr lang="ar-SY" sz="3200" b="1" dirty="0"/>
          </a:p>
        </p:txBody>
      </p:sp>
      <p:pic>
        <p:nvPicPr>
          <p:cNvPr id="5" name="عنصر نائب للمحتوى 4" descr="http://media1.picsearch.com/is?tUSHAPsXJXr6xla36Gug9GobZTaVkc-A1WW2uTfnbQI&amp;height=320"/>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36096" y="2492896"/>
            <a:ext cx="3456384" cy="4176464"/>
          </a:xfrm>
          <a:prstGeom prst="rect">
            <a:avLst/>
          </a:prstGeom>
          <a:noFill/>
          <a:ln>
            <a:noFill/>
          </a:ln>
        </p:spPr>
      </p:pic>
      <p:pic>
        <p:nvPicPr>
          <p:cNvPr id="6" name="عنصر نائب للمحتوى 5" descr="http://media1.picsearch.com/is?DAitiBaukRLLTfH7lIyc4xL5H9dCvrjF5x9-xV8vW2Q&amp;height=201"/>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3496712"/>
            <a:ext cx="4174232" cy="2884616"/>
          </a:xfrm>
          <a:prstGeom prst="rect">
            <a:avLst/>
          </a:prstGeom>
          <a:noFill/>
          <a:ln>
            <a:noFill/>
          </a:ln>
        </p:spPr>
      </p:pic>
    </p:spTree>
    <p:extLst>
      <p:ext uri="{BB962C8B-B14F-4D97-AF65-F5344CB8AC3E}">
        <p14:creationId xmlns:p14="http://schemas.microsoft.com/office/powerpoint/2010/main" val="312527486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685800" y="152400"/>
            <a:ext cx="7772400" cy="1470025"/>
          </a:xfrm>
        </p:spPr>
        <p:txBody>
          <a:bodyPr/>
          <a:lstStyle/>
          <a:p>
            <a:r>
              <a:rPr lang="ar-SY" sz="3600" dirty="0" smtClean="0"/>
              <a:t>التصنيف الحيواني للحيوانات الزراعية المستأنسة</a:t>
            </a:r>
            <a:endParaRPr lang="ar-SY" sz="3600" dirty="0"/>
          </a:p>
        </p:txBody>
      </p:sp>
      <p:sp>
        <p:nvSpPr>
          <p:cNvPr id="3" name="عنوان فرعي 2"/>
          <p:cNvSpPr>
            <a:spLocks noGrp="1"/>
          </p:cNvSpPr>
          <p:nvPr>
            <p:ph type="subTitle" sz="quarter" idx="1"/>
          </p:nvPr>
        </p:nvSpPr>
        <p:spPr>
          <a:xfrm>
            <a:off x="1371600" y="1143000"/>
            <a:ext cx="6400800" cy="1752600"/>
          </a:xfrm>
        </p:spPr>
        <p:txBody>
          <a:bodyPr/>
          <a:lstStyle/>
          <a:p>
            <a:pPr algn="r" rtl="1"/>
            <a:r>
              <a:rPr lang="ar-SY" dirty="0" smtClean="0"/>
              <a:t>شعبة الحبليات </a:t>
            </a:r>
            <a:r>
              <a:rPr lang="en-US" dirty="0" smtClean="0"/>
              <a:t>Chordata</a:t>
            </a:r>
            <a:r>
              <a:rPr lang="ar-SY" dirty="0" smtClean="0"/>
              <a:t> </a:t>
            </a:r>
          </a:p>
          <a:p>
            <a:pPr algn="r" rtl="1"/>
            <a:r>
              <a:rPr lang="ar-SY" dirty="0" smtClean="0"/>
              <a:t>تحت شعبة الفقاريات </a:t>
            </a:r>
            <a:r>
              <a:rPr lang="en-US" dirty="0" smtClean="0"/>
              <a:t> Vertebrata</a:t>
            </a:r>
            <a:r>
              <a:rPr lang="ar-SY" dirty="0" smtClean="0"/>
              <a:t> </a:t>
            </a:r>
          </a:p>
          <a:p>
            <a:pPr algn="r" rtl="1"/>
            <a:r>
              <a:rPr lang="ar-SY" dirty="0" smtClean="0"/>
              <a:t>صف الثدييات</a:t>
            </a:r>
            <a:r>
              <a:rPr lang="en-US" dirty="0" smtClean="0"/>
              <a:t>Mammalia</a:t>
            </a:r>
            <a:r>
              <a:rPr lang="ar-SY" dirty="0" smtClean="0"/>
              <a:t> </a:t>
            </a:r>
          </a:p>
          <a:p>
            <a:pPr algn="r" rtl="1"/>
            <a:r>
              <a:rPr lang="ar-SY" dirty="0"/>
              <a:t>( باستثناء الطيور</a:t>
            </a:r>
            <a:r>
              <a:rPr lang="ar-SY" dirty="0" smtClean="0"/>
              <a:t>) التي تتبع صف الطيور </a:t>
            </a:r>
            <a:r>
              <a:rPr lang="en-US" dirty="0" smtClean="0"/>
              <a:t>Aves</a:t>
            </a:r>
            <a:endParaRPr lang="ar-SY" dirty="0" smtClean="0"/>
          </a:p>
          <a:p>
            <a:pPr algn="r" rtl="1"/>
            <a:r>
              <a:rPr lang="ar-SY" dirty="0" smtClean="0"/>
              <a:t>رتبة ثنائية الأصابع </a:t>
            </a:r>
            <a:r>
              <a:rPr lang="en-US" dirty="0" smtClean="0"/>
              <a:t>Artiodactyla </a:t>
            </a:r>
            <a:r>
              <a:rPr lang="ar-SY" dirty="0" smtClean="0"/>
              <a:t> </a:t>
            </a:r>
          </a:p>
          <a:p>
            <a:pPr algn="r" rtl="1"/>
            <a:r>
              <a:rPr lang="ar-SY" dirty="0" smtClean="0"/>
              <a:t>تحت رتبة المجترات </a:t>
            </a:r>
            <a:r>
              <a:rPr lang="en-US" dirty="0" smtClean="0"/>
              <a:t>Ruminata </a:t>
            </a:r>
            <a:r>
              <a:rPr lang="ar-SY" dirty="0" smtClean="0"/>
              <a:t> </a:t>
            </a:r>
          </a:p>
          <a:p>
            <a:pPr algn="r" rtl="1"/>
            <a:r>
              <a:rPr lang="ar-SY" dirty="0" smtClean="0"/>
              <a:t>الفصيلة البقرية </a:t>
            </a:r>
            <a:r>
              <a:rPr lang="en-US" dirty="0" smtClean="0"/>
              <a:t> Bovidae</a:t>
            </a:r>
            <a:r>
              <a:rPr lang="ar-SY" dirty="0" smtClean="0"/>
              <a:t> </a:t>
            </a:r>
          </a:p>
          <a:p>
            <a:pPr algn="r" rtl="1"/>
            <a:r>
              <a:rPr lang="ar-SY" dirty="0" smtClean="0"/>
              <a:t>تحت </a:t>
            </a:r>
            <a:r>
              <a:rPr lang="ar-LB" dirty="0" smtClean="0"/>
              <a:t>فصيلة </a:t>
            </a:r>
            <a:r>
              <a:rPr lang="ar-SY" dirty="0" smtClean="0"/>
              <a:t> الأبقار </a:t>
            </a:r>
            <a:r>
              <a:rPr lang="en-US" dirty="0" smtClean="0"/>
              <a:t>Bovinae</a:t>
            </a:r>
            <a:endParaRPr lang="ar-SY" dirty="0"/>
          </a:p>
        </p:txBody>
      </p:sp>
    </p:spTree>
    <p:extLst>
      <p:ext uri="{BB962C8B-B14F-4D97-AF65-F5344CB8AC3E}">
        <p14:creationId xmlns:p14="http://schemas.microsoft.com/office/powerpoint/2010/main" val="34722868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19265</TotalTime>
  <Words>1064</Words>
  <Application>Microsoft Office PowerPoint</Application>
  <PresentationFormat>عرض على الشاشة (3:4)‏</PresentationFormat>
  <Paragraphs>109</Paragraphs>
  <Slides>47</Slides>
  <Notes>4</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47</vt:i4>
      </vt:variant>
    </vt:vector>
  </HeadingPairs>
  <TitlesOfParts>
    <vt:vector size="50" baseType="lpstr">
      <vt:lpstr>Arial</vt:lpstr>
      <vt:lpstr>Times</vt:lpstr>
      <vt:lpstr>Default Design</vt:lpstr>
      <vt:lpstr>الأهمية الاقتصادية للإنتاج الحيواني د. هيثم كرباج</vt:lpstr>
      <vt:lpstr>المقومات الأساسية للإنتاج الحيواني</vt:lpstr>
      <vt:lpstr>أسباب تقدم الإنتاج الحيواني في الدول المتطورة زراعيا</vt:lpstr>
      <vt:lpstr>معوقات الإنتاج الحيواني</vt:lpstr>
      <vt:lpstr>العوامل المساعدة على تطوير الإنتاج الحيواني في القطر</vt:lpstr>
      <vt:lpstr>استئناس الأصول البرية للحيوانات الزراعية</vt:lpstr>
      <vt:lpstr>الحيوانات الزراعية: هي عبارة عن الحيوانات المستأنسة الخاضعة لرعاية الإنسان المستمرة , والتي تحول المواد الغذائية غير الصالحة لتغذيته  إلى مواد صالحة( لحم – بيض – حليب)</vt:lpstr>
      <vt:lpstr>الحيوانات الأهلية: هي تلك الحيوانات الراقية التي ترافق الإنسان  في مراحل تطوره المختلفة دون أن تقدم له أي منتجات  حيوانية نافعة كالقطط والكلاب.</vt:lpstr>
      <vt:lpstr>التصنيف الحيواني للحيوانات الزراعية المستأنسة</vt:lpstr>
      <vt:lpstr>عرض تقديمي في PowerPoint</vt:lpstr>
      <vt:lpstr>عرض تقديمي في PowerPoint</vt:lpstr>
      <vt:lpstr>الأصول البرية للحيوانات الزراعية</vt:lpstr>
      <vt:lpstr>الأبقار: الأصل البري لها هو الثور البري الذي اتصف بضخامة الجسم وثقله, ولكنه انقرض فآخر فرد منه وجد في محمية طبيعية في بولونيا عام ( 1627 م)ولكن دمه انتقل عبر نسله وانحدر منه الثور الأوروبي والآسيوي والهندي.</vt:lpstr>
      <vt:lpstr>الثور الأوروبي: انحدر منه فيما بعد عروق الأبقار الحديثة مثل السيمنتال,والأحمر السهلي, الفريزيان, السويسري البني, الجرسي, الجرنسي, الهرفورد, والديفون وغيرها من العروق</vt:lpstr>
      <vt:lpstr>عرض تقديمي في PowerPoint</vt:lpstr>
      <vt:lpstr>الهيرفورد Herford</vt:lpstr>
      <vt:lpstr>الثور الهندي انحدر منه الزيبو الهندي والذي انحدرت منه الأبقار الهندية والإفريقية والعربية ( كالأبقار الشامية)</vt:lpstr>
      <vt:lpstr>الثور الآسيوي: انحدر منه العرق المنغولي, الياقوتي, القفقازي السيبيري , والأبقار الصفراء وغيرها من الأبقار الآسيوية.</vt:lpstr>
      <vt:lpstr>المنغولي Mongolian</vt:lpstr>
      <vt:lpstr>أشد الأنواع قرابة للأبقار هي الجايال, الجاور, البانتنج, البيزون, والياك, بدليل إمكانية تزاوجها مع الأبقار المستأنسة وإنتاجها نسل خصب من الإناث, بينما الذكور المنتجة كانت عقيمة, بسبب انعدام الفعالية الحيوية لسائلها المنوي.</vt:lpstr>
      <vt:lpstr>جنس الجاموس الآسيوي Bobalus    وينتشر في الهند والباكستان والفيليبين.....وأماكن أخرى, يتشابه الجاموس مع الأبقار العادية في الأسس التصنيفية, ولكن لا يمكن أن يحدث الإخصاب عند التزاوج بينهم بسبب الاختلافات الوراثية فيما بينهم</vt:lpstr>
      <vt:lpstr>جنس الجاموس الإفريقي  Syncerus وينتشر في مصر وجنوب إفريقيا.</vt:lpstr>
      <vt:lpstr>الأغنام: يصعب تحديد تاريخ استئناسها ولكن يرجح أنها كانت نحو ( 4000) سنة قبل الميلاد, أو ( 8000) سنة قبل الميلاد عندما عرف الإنسان الزراعة. </vt:lpstr>
      <vt:lpstr>الإرجالي Argali: انحدرت منها الأغنام الآسيوية عاش في المناطق الجبلية اتصف بضخامة جسمه وغطى جسمه صوف خشن أشقر, ونتج منه الأغنام ذات الإلية</vt:lpstr>
      <vt:lpstr>الأرجار Argar : عاش في الأراضي السهلية ونتج عنه العديد من عروق الأغنام الآسيوية الحالية عديمة الإلية.</vt:lpstr>
      <vt:lpstr>الموفلون Muflon :عاش في مناطق مختلفة من أوروبا وجزر البحر الأبيض المتوسط وخاصة كورسيكا, وتتصف بحجمها الصغير, وانحدرت منها جميع  عروق أغنام أوروبا وبعض أغنام الاتحاد السوفياتي السابق قصيرة الذيل</vt:lpstr>
      <vt:lpstr>الأصل البري الكندي Ovis canadensis : انتشر في شمال ووسط أميركا, امتازت بالقرون الكبيرة المسطحة, ومنها انحدرت جميع عروق الأغنام في القارة الأمريكية( الشمالية والجنوبية).</vt:lpstr>
      <vt:lpstr>الكريفي Krifi :عاش في دول إفريقيا الشمالية( تونس- المغرب- الجزائر), ومنه انحدرت عروق الأغنام الإفريقية المحلية, وكباش الكريفي تعطي نسلا فقط عند التزاوج مع العروق الإفريقية  المحلية ولاينجح ذلك مع العروق الآسيوية والأوروبية, أما التزاوج بين الأرجار, الأرجالي, الموفلون, والكندي يمكننا من الحصول على نسل خصب.  </vt:lpstr>
      <vt:lpstr>الماعز - الماعز ذو القرون المقوسة غير المحلزنة: يعد الأصل البري لمعظم عروق الماعز الموجودة حاليا في العالم.</vt:lpstr>
      <vt:lpstr>- الماعز ذو القرون المحلزنة: اقتصر انتشاره على المناطق الجبلية المنيعة ذات الصخور العالية</vt:lpstr>
      <vt:lpstr> الجمل ذو السنام الواحد  Camelus dromedaries  عاش في الجزيرة العربية( مكان استئناسه , ومازال حتى الآن).</vt:lpstr>
      <vt:lpstr> الجمل ذو السنامين      Camelus Bactrians  انتشر في أفغانستان والصين ومنغوليا, ويعتقد أن الجمل ذو السنام قد نشأ نتيجة طفرة عن هذا النوع </vt:lpstr>
      <vt:lpstr>التاربان Tarban : يعد التاربان الأصل البري للخيول المستأنسة, وقد وجد في السهول الآسيوية والأوروبية.</vt:lpstr>
      <vt:lpstr>انحدرت جميع الحمير المستأنسة من أصلها البري الحمار الوحشي الإفريقي.</vt:lpstr>
      <vt:lpstr>- تنتمي عروق الخنزير المستأنسة إلى نوعين بريين هما: 1- الأصل البري الأوروبي: يتصف بطول وجهه ونحافته وانتصاب الآذان. 2- الأصل البري الآسيوي: أصغر حجما ووجهه أقصر وجسمه مستدير.</vt:lpstr>
      <vt:lpstr>انحدرت جميع الأرانب المستأنسة من الأصول البرية التي انتشرت غرب أوروبا ووسط آسيا وامتازت باللون الرمادي.</vt:lpstr>
      <vt:lpstr>- يعد البط من أقدم الدواجن المستأنسة, ونشأت جميع أنواع البط المستأنسة(باستثناء البط المسكي) من الأصل البري  Plantyrchynchos المعروف باسم مالارد.</vt:lpstr>
      <vt:lpstr>- أما البط المسكي فقد نشأ من النوع البري Moschota  الذي عاش في أمريكا الجنوبية. </vt:lpstr>
      <vt:lpstr>-انحدر  الإوز المستأنس من الإوز الرمادي الذي كان يعيش إلى عهد قريب في أوروبا , وفي أنحاء آسيا وأفريقيا كافة.</vt:lpstr>
      <vt:lpstr>-تنتمي أنواع الدجاج البرية الأربعة المعروفة إلى جنس واحد هو  Gallus ومازالت هذه الأنواع بحالتها البرية في غابات الهند, سيلان, الملايو, الصين, وجاوة</vt:lpstr>
      <vt:lpstr>- هذه الأنواع هي: 1- دجاج الغابة الأحمر, 2- دجاج غابة سيلان, 3- دجاج الغابة الرمادي, 4- دجاج غابة جاوة.</vt:lpstr>
      <vt:lpstr>- عرف الدجاج الرومي( الحبش) عند اكتشاف قارة أمريكا, وكان له نوعان: 1- الدجاج الرومي المكسيكي, 2- وجالوبافا Gallopava .</vt:lpstr>
      <vt:lpstr>- انحدرت عروق الحمام المستأنسة من نوعين هما: 1- الحمام البري: الذي يعيش بصورة برية حتى الآن في الأماكن المهجورة وفي أبراج الأديرة والكنائس والمساجد. </vt:lpstr>
      <vt:lpstr>2- الحمام الزاجل: عرف منذ أكثر من (3000سنة) قبل الميلاد حيث استخدم من قبل الآشوريين , الفينيقيين, المصريين, اليونانيين, والعرب في نقل بريدهم السري.</vt:lpstr>
      <vt:lpstr>-سمك الشبوط الحالي انحدر ضمن سلسلة من الاصطفاء الطبيعي منذ أكثر من( 9000) سنة قبل الميلاد من الشبوط البري  Wild carp( Common carp) .</vt:lpstr>
      <vt:lpstr>عرض تقديمي في PowerPoint</vt:lpstr>
      <vt:lpstr>شكراً لحسن استماعكم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Animal Agriculture</dc:title>
  <dc:creator>Josh Shepardson</dc:creator>
  <cp:lastModifiedBy>Tona</cp:lastModifiedBy>
  <cp:revision>54</cp:revision>
  <dcterms:created xsi:type="dcterms:W3CDTF">2004-09-30T01:25:35Z</dcterms:created>
  <dcterms:modified xsi:type="dcterms:W3CDTF">2020-03-24T07:07:08Z</dcterms:modified>
</cp:coreProperties>
</file>